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62"/>
  </p:normalViewPr>
  <p:slideViewPr>
    <p:cSldViewPr snapToGrid="0">
      <p:cViewPr varScale="1">
        <p:scale>
          <a:sx n="64" d="100"/>
          <a:sy n="64" d="100"/>
        </p:scale>
        <p:origin x="95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estim Elmazi" userId="22a2fc9e84b87baf" providerId="LiveId" clId="{69D71090-C30D-42ED-A1DE-58EE8CD04B1B}"/>
    <pc:docChg chg="modSld">
      <pc:chgData name="Festim Elmazi" userId="22a2fc9e84b87baf" providerId="LiveId" clId="{69D71090-C30D-42ED-A1DE-58EE8CD04B1B}" dt="2024-01-21T20:08:06.054" v="2" actId="1036"/>
      <pc:docMkLst>
        <pc:docMk/>
      </pc:docMkLst>
      <pc:sldChg chg="modSp mod">
        <pc:chgData name="Festim Elmazi" userId="22a2fc9e84b87baf" providerId="LiveId" clId="{69D71090-C30D-42ED-A1DE-58EE8CD04B1B}" dt="2024-01-21T20:08:06.054" v="2" actId="1036"/>
        <pc:sldMkLst>
          <pc:docMk/>
          <pc:sldMk cId="95923339" sldId="268"/>
        </pc:sldMkLst>
        <pc:picChg chg="mod">
          <ac:chgData name="Festim Elmazi" userId="22a2fc9e84b87baf" providerId="LiveId" clId="{69D71090-C30D-42ED-A1DE-58EE8CD04B1B}" dt="2024-01-21T20:08:06.054" v="2" actId="1036"/>
          <ac:picMkLst>
            <pc:docMk/>
            <pc:sldMk cId="95923339" sldId="268"/>
            <ac:picMk id="4" creationId="{D003667F-AC2F-556C-8346-0227DF77780A}"/>
          </ac:picMkLst>
        </pc:picChg>
      </pc:sldChg>
    </pc:docChg>
  </pc:docChgLst>
</pc:chgInfo>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B950BBF-D931-0896-8213-C8033F873BBE}"/>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D5C6CF86-C14E-4B23-CC7E-E92BF6A5F1B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id="{FE2B9729-C7A0-C25D-21F6-E1E12446DAFA}"/>
              </a:ext>
            </a:extLst>
          </p:cNvPr>
          <p:cNvSpPr>
            <a:spLocks noGrp="1"/>
          </p:cNvSpPr>
          <p:nvPr>
            <p:ph type="dt" sz="half" idx="10"/>
          </p:nvPr>
        </p:nvSpPr>
        <p:spPr/>
        <p:txBody>
          <a:bodyPr/>
          <a:lstStyle/>
          <a:p>
            <a:fld id="{BBB03472-62BB-6F41-9364-7E1820C84962}" type="datetimeFigureOut">
              <a:rPr lang="de-DE" smtClean="0"/>
              <a:t>21.01.2024</a:t>
            </a:fld>
            <a:endParaRPr lang="de-DE"/>
          </a:p>
        </p:txBody>
      </p:sp>
      <p:sp>
        <p:nvSpPr>
          <p:cNvPr id="5" name="Fußzeilenplatzhalter 4">
            <a:extLst>
              <a:ext uri="{FF2B5EF4-FFF2-40B4-BE49-F238E27FC236}">
                <a16:creationId xmlns:a16="http://schemas.microsoft.com/office/drawing/2014/main" id="{7A556ECF-3D6A-5596-84A7-C616E5E34310}"/>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10418F61-E69A-7FBC-93AA-D937D1849CEA}"/>
              </a:ext>
            </a:extLst>
          </p:cNvPr>
          <p:cNvSpPr>
            <a:spLocks noGrp="1"/>
          </p:cNvSpPr>
          <p:nvPr>
            <p:ph type="sldNum" sz="quarter" idx="12"/>
          </p:nvPr>
        </p:nvSpPr>
        <p:spPr/>
        <p:txBody>
          <a:bodyPr/>
          <a:lstStyle/>
          <a:p>
            <a:fld id="{344980C3-3CEE-184D-9048-CB6A831A7C49}" type="slidenum">
              <a:rPr lang="de-DE" smtClean="0"/>
              <a:t>‹Nr.›</a:t>
            </a:fld>
            <a:endParaRPr lang="de-DE"/>
          </a:p>
        </p:txBody>
      </p:sp>
    </p:spTree>
    <p:extLst>
      <p:ext uri="{BB962C8B-B14F-4D97-AF65-F5344CB8AC3E}">
        <p14:creationId xmlns:p14="http://schemas.microsoft.com/office/powerpoint/2010/main" val="33251347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5F83931-4082-AB9A-06C2-377349962AC8}"/>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C9ED955D-F3E6-231C-E334-55218DCFAB9D}"/>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AFD804BE-CB06-816E-04A4-17262EE2F4C0}"/>
              </a:ext>
            </a:extLst>
          </p:cNvPr>
          <p:cNvSpPr>
            <a:spLocks noGrp="1"/>
          </p:cNvSpPr>
          <p:nvPr>
            <p:ph type="dt" sz="half" idx="10"/>
          </p:nvPr>
        </p:nvSpPr>
        <p:spPr/>
        <p:txBody>
          <a:bodyPr/>
          <a:lstStyle/>
          <a:p>
            <a:fld id="{BBB03472-62BB-6F41-9364-7E1820C84962}" type="datetimeFigureOut">
              <a:rPr lang="de-DE" smtClean="0"/>
              <a:t>21.01.2024</a:t>
            </a:fld>
            <a:endParaRPr lang="de-DE"/>
          </a:p>
        </p:txBody>
      </p:sp>
      <p:sp>
        <p:nvSpPr>
          <p:cNvPr id="5" name="Fußzeilenplatzhalter 4">
            <a:extLst>
              <a:ext uri="{FF2B5EF4-FFF2-40B4-BE49-F238E27FC236}">
                <a16:creationId xmlns:a16="http://schemas.microsoft.com/office/drawing/2014/main" id="{1A434ED3-28D7-9E8E-62DD-71F4AA931A20}"/>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CF756A03-7C4B-300D-8108-D12557D82D44}"/>
              </a:ext>
            </a:extLst>
          </p:cNvPr>
          <p:cNvSpPr>
            <a:spLocks noGrp="1"/>
          </p:cNvSpPr>
          <p:nvPr>
            <p:ph type="sldNum" sz="quarter" idx="12"/>
          </p:nvPr>
        </p:nvSpPr>
        <p:spPr/>
        <p:txBody>
          <a:bodyPr/>
          <a:lstStyle/>
          <a:p>
            <a:fld id="{344980C3-3CEE-184D-9048-CB6A831A7C49}" type="slidenum">
              <a:rPr lang="de-DE" smtClean="0"/>
              <a:t>‹Nr.›</a:t>
            </a:fld>
            <a:endParaRPr lang="de-DE"/>
          </a:p>
        </p:txBody>
      </p:sp>
    </p:spTree>
    <p:extLst>
      <p:ext uri="{BB962C8B-B14F-4D97-AF65-F5344CB8AC3E}">
        <p14:creationId xmlns:p14="http://schemas.microsoft.com/office/powerpoint/2010/main" val="3694153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BAEB40DA-39EB-619B-0CE0-DE991E6C7409}"/>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6612C1AC-6EF7-E05A-1D84-75F315C37F0C}"/>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EB9489F5-3F78-27DE-DE8D-E56DFA3D0559}"/>
              </a:ext>
            </a:extLst>
          </p:cNvPr>
          <p:cNvSpPr>
            <a:spLocks noGrp="1"/>
          </p:cNvSpPr>
          <p:nvPr>
            <p:ph type="dt" sz="half" idx="10"/>
          </p:nvPr>
        </p:nvSpPr>
        <p:spPr/>
        <p:txBody>
          <a:bodyPr/>
          <a:lstStyle/>
          <a:p>
            <a:fld id="{BBB03472-62BB-6F41-9364-7E1820C84962}" type="datetimeFigureOut">
              <a:rPr lang="de-DE" smtClean="0"/>
              <a:t>21.01.2024</a:t>
            </a:fld>
            <a:endParaRPr lang="de-DE"/>
          </a:p>
        </p:txBody>
      </p:sp>
      <p:sp>
        <p:nvSpPr>
          <p:cNvPr id="5" name="Fußzeilenplatzhalter 4">
            <a:extLst>
              <a:ext uri="{FF2B5EF4-FFF2-40B4-BE49-F238E27FC236}">
                <a16:creationId xmlns:a16="http://schemas.microsoft.com/office/drawing/2014/main" id="{88E6B454-6685-DEF3-A9AE-0D0DE3589FC4}"/>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DC8FB49A-8D83-1DDC-E7B5-3A997E6A98D6}"/>
              </a:ext>
            </a:extLst>
          </p:cNvPr>
          <p:cNvSpPr>
            <a:spLocks noGrp="1"/>
          </p:cNvSpPr>
          <p:nvPr>
            <p:ph type="sldNum" sz="quarter" idx="12"/>
          </p:nvPr>
        </p:nvSpPr>
        <p:spPr/>
        <p:txBody>
          <a:bodyPr/>
          <a:lstStyle/>
          <a:p>
            <a:fld id="{344980C3-3CEE-184D-9048-CB6A831A7C49}" type="slidenum">
              <a:rPr lang="de-DE" smtClean="0"/>
              <a:t>‹Nr.›</a:t>
            </a:fld>
            <a:endParaRPr lang="de-DE"/>
          </a:p>
        </p:txBody>
      </p:sp>
    </p:spTree>
    <p:extLst>
      <p:ext uri="{BB962C8B-B14F-4D97-AF65-F5344CB8AC3E}">
        <p14:creationId xmlns:p14="http://schemas.microsoft.com/office/powerpoint/2010/main" val="28968245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6056D2C-1493-610E-22DE-0553EF9E0786}"/>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74E4879B-EC4A-78F0-4B6D-E38DF1D1C1F7}"/>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F280A4F4-8103-DB38-EBFF-9680D7AC3959}"/>
              </a:ext>
            </a:extLst>
          </p:cNvPr>
          <p:cNvSpPr>
            <a:spLocks noGrp="1"/>
          </p:cNvSpPr>
          <p:nvPr>
            <p:ph type="dt" sz="half" idx="10"/>
          </p:nvPr>
        </p:nvSpPr>
        <p:spPr/>
        <p:txBody>
          <a:bodyPr/>
          <a:lstStyle/>
          <a:p>
            <a:fld id="{BBB03472-62BB-6F41-9364-7E1820C84962}" type="datetimeFigureOut">
              <a:rPr lang="de-DE" smtClean="0"/>
              <a:t>21.01.2024</a:t>
            </a:fld>
            <a:endParaRPr lang="de-DE"/>
          </a:p>
        </p:txBody>
      </p:sp>
      <p:sp>
        <p:nvSpPr>
          <p:cNvPr id="5" name="Fußzeilenplatzhalter 4">
            <a:extLst>
              <a:ext uri="{FF2B5EF4-FFF2-40B4-BE49-F238E27FC236}">
                <a16:creationId xmlns:a16="http://schemas.microsoft.com/office/drawing/2014/main" id="{D752E6D7-D840-06AF-7259-B543D1C28653}"/>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C810F287-68A2-089D-CCE5-892FCEE5A70C}"/>
              </a:ext>
            </a:extLst>
          </p:cNvPr>
          <p:cNvSpPr>
            <a:spLocks noGrp="1"/>
          </p:cNvSpPr>
          <p:nvPr>
            <p:ph type="sldNum" sz="quarter" idx="12"/>
          </p:nvPr>
        </p:nvSpPr>
        <p:spPr/>
        <p:txBody>
          <a:bodyPr/>
          <a:lstStyle/>
          <a:p>
            <a:fld id="{344980C3-3CEE-184D-9048-CB6A831A7C49}" type="slidenum">
              <a:rPr lang="de-DE" smtClean="0"/>
              <a:t>‹Nr.›</a:t>
            </a:fld>
            <a:endParaRPr lang="de-DE"/>
          </a:p>
        </p:txBody>
      </p:sp>
    </p:spTree>
    <p:extLst>
      <p:ext uri="{BB962C8B-B14F-4D97-AF65-F5344CB8AC3E}">
        <p14:creationId xmlns:p14="http://schemas.microsoft.com/office/powerpoint/2010/main" val="23463472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735C721-C1E1-F5F1-B9E0-DCBBE0FA0B6A}"/>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id="{ECA43FA1-D9F8-6BAE-4AEA-677BBC5BA0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436C4D67-E4C9-BE79-E8DB-785FDE9462BF}"/>
              </a:ext>
            </a:extLst>
          </p:cNvPr>
          <p:cNvSpPr>
            <a:spLocks noGrp="1"/>
          </p:cNvSpPr>
          <p:nvPr>
            <p:ph type="dt" sz="half" idx="10"/>
          </p:nvPr>
        </p:nvSpPr>
        <p:spPr/>
        <p:txBody>
          <a:bodyPr/>
          <a:lstStyle/>
          <a:p>
            <a:fld id="{BBB03472-62BB-6F41-9364-7E1820C84962}" type="datetimeFigureOut">
              <a:rPr lang="de-DE" smtClean="0"/>
              <a:t>21.01.2024</a:t>
            </a:fld>
            <a:endParaRPr lang="de-DE"/>
          </a:p>
        </p:txBody>
      </p:sp>
      <p:sp>
        <p:nvSpPr>
          <p:cNvPr id="5" name="Fußzeilenplatzhalter 4">
            <a:extLst>
              <a:ext uri="{FF2B5EF4-FFF2-40B4-BE49-F238E27FC236}">
                <a16:creationId xmlns:a16="http://schemas.microsoft.com/office/drawing/2014/main" id="{9119FE4E-9681-DD8E-EBAE-A31020E93E23}"/>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05C26B4B-13AA-1E6E-357D-9E5B19D7483B}"/>
              </a:ext>
            </a:extLst>
          </p:cNvPr>
          <p:cNvSpPr>
            <a:spLocks noGrp="1"/>
          </p:cNvSpPr>
          <p:nvPr>
            <p:ph type="sldNum" sz="quarter" idx="12"/>
          </p:nvPr>
        </p:nvSpPr>
        <p:spPr/>
        <p:txBody>
          <a:bodyPr/>
          <a:lstStyle/>
          <a:p>
            <a:fld id="{344980C3-3CEE-184D-9048-CB6A831A7C49}" type="slidenum">
              <a:rPr lang="de-DE" smtClean="0"/>
              <a:t>‹Nr.›</a:t>
            </a:fld>
            <a:endParaRPr lang="de-DE"/>
          </a:p>
        </p:txBody>
      </p:sp>
    </p:spTree>
    <p:extLst>
      <p:ext uri="{BB962C8B-B14F-4D97-AF65-F5344CB8AC3E}">
        <p14:creationId xmlns:p14="http://schemas.microsoft.com/office/powerpoint/2010/main" val="466076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8E64A40-D6AD-8A0C-83AD-E36A150911F9}"/>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A497FEC0-9F7F-9EBF-D5B1-328CA6F722E7}"/>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78E6F40D-F926-18F5-7169-14649872150C}"/>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A855B8DF-9B43-010C-8648-C77A8F17D870}"/>
              </a:ext>
            </a:extLst>
          </p:cNvPr>
          <p:cNvSpPr>
            <a:spLocks noGrp="1"/>
          </p:cNvSpPr>
          <p:nvPr>
            <p:ph type="dt" sz="half" idx="10"/>
          </p:nvPr>
        </p:nvSpPr>
        <p:spPr/>
        <p:txBody>
          <a:bodyPr/>
          <a:lstStyle/>
          <a:p>
            <a:fld id="{BBB03472-62BB-6F41-9364-7E1820C84962}" type="datetimeFigureOut">
              <a:rPr lang="de-DE" smtClean="0"/>
              <a:t>21.01.2024</a:t>
            </a:fld>
            <a:endParaRPr lang="de-DE"/>
          </a:p>
        </p:txBody>
      </p:sp>
      <p:sp>
        <p:nvSpPr>
          <p:cNvPr id="6" name="Fußzeilenplatzhalter 5">
            <a:extLst>
              <a:ext uri="{FF2B5EF4-FFF2-40B4-BE49-F238E27FC236}">
                <a16:creationId xmlns:a16="http://schemas.microsoft.com/office/drawing/2014/main" id="{D8514E11-AF1C-3883-9609-95EC5F3672AC}"/>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5DB34D6B-6DB9-78FE-FD0F-4440F9BFD9C1}"/>
              </a:ext>
            </a:extLst>
          </p:cNvPr>
          <p:cNvSpPr>
            <a:spLocks noGrp="1"/>
          </p:cNvSpPr>
          <p:nvPr>
            <p:ph type="sldNum" sz="quarter" idx="12"/>
          </p:nvPr>
        </p:nvSpPr>
        <p:spPr/>
        <p:txBody>
          <a:bodyPr/>
          <a:lstStyle/>
          <a:p>
            <a:fld id="{344980C3-3CEE-184D-9048-CB6A831A7C49}" type="slidenum">
              <a:rPr lang="de-DE" smtClean="0"/>
              <a:t>‹Nr.›</a:t>
            </a:fld>
            <a:endParaRPr lang="de-DE"/>
          </a:p>
        </p:txBody>
      </p:sp>
    </p:spTree>
    <p:extLst>
      <p:ext uri="{BB962C8B-B14F-4D97-AF65-F5344CB8AC3E}">
        <p14:creationId xmlns:p14="http://schemas.microsoft.com/office/powerpoint/2010/main" val="39306864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5885BD5-F3A7-DBF0-0B71-CAB123BDBA1B}"/>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52862FC4-591F-1359-BF10-CF41FA5F77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B5FFAFBD-5037-11B6-E990-FB8BEAF12F27}"/>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AAF9AA9E-A631-875C-D208-5873C78405C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37388DE4-50D6-4F7D-F849-59186189E5B4}"/>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2BB95890-AE03-980D-0867-CA7925398D05}"/>
              </a:ext>
            </a:extLst>
          </p:cNvPr>
          <p:cNvSpPr>
            <a:spLocks noGrp="1"/>
          </p:cNvSpPr>
          <p:nvPr>
            <p:ph type="dt" sz="half" idx="10"/>
          </p:nvPr>
        </p:nvSpPr>
        <p:spPr/>
        <p:txBody>
          <a:bodyPr/>
          <a:lstStyle/>
          <a:p>
            <a:fld id="{BBB03472-62BB-6F41-9364-7E1820C84962}" type="datetimeFigureOut">
              <a:rPr lang="de-DE" smtClean="0"/>
              <a:t>21.01.2024</a:t>
            </a:fld>
            <a:endParaRPr lang="de-DE"/>
          </a:p>
        </p:txBody>
      </p:sp>
      <p:sp>
        <p:nvSpPr>
          <p:cNvPr id="8" name="Fußzeilenplatzhalter 7">
            <a:extLst>
              <a:ext uri="{FF2B5EF4-FFF2-40B4-BE49-F238E27FC236}">
                <a16:creationId xmlns:a16="http://schemas.microsoft.com/office/drawing/2014/main" id="{82AD2F2E-B3BD-36F9-DE9F-87C7034A9A47}"/>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a16="http://schemas.microsoft.com/office/drawing/2014/main" id="{1E9BE008-076F-9CCC-C667-7632A99CB4F2}"/>
              </a:ext>
            </a:extLst>
          </p:cNvPr>
          <p:cNvSpPr>
            <a:spLocks noGrp="1"/>
          </p:cNvSpPr>
          <p:nvPr>
            <p:ph type="sldNum" sz="quarter" idx="12"/>
          </p:nvPr>
        </p:nvSpPr>
        <p:spPr/>
        <p:txBody>
          <a:bodyPr/>
          <a:lstStyle/>
          <a:p>
            <a:fld id="{344980C3-3CEE-184D-9048-CB6A831A7C49}" type="slidenum">
              <a:rPr lang="de-DE" smtClean="0"/>
              <a:t>‹Nr.›</a:t>
            </a:fld>
            <a:endParaRPr lang="de-DE"/>
          </a:p>
        </p:txBody>
      </p:sp>
    </p:spTree>
    <p:extLst>
      <p:ext uri="{BB962C8B-B14F-4D97-AF65-F5344CB8AC3E}">
        <p14:creationId xmlns:p14="http://schemas.microsoft.com/office/powerpoint/2010/main" val="12923665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7B2F2F9-B861-D625-319A-9AE461B09E0A}"/>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EF4FF8E8-2F9B-8BA8-DAB2-F55CA082E4E9}"/>
              </a:ext>
            </a:extLst>
          </p:cNvPr>
          <p:cNvSpPr>
            <a:spLocks noGrp="1"/>
          </p:cNvSpPr>
          <p:nvPr>
            <p:ph type="dt" sz="half" idx="10"/>
          </p:nvPr>
        </p:nvSpPr>
        <p:spPr/>
        <p:txBody>
          <a:bodyPr/>
          <a:lstStyle/>
          <a:p>
            <a:fld id="{BBB03472-62BB-6F41-9364-7E1820C84962}" type="datetimeFigureOut">
              <a:rPr lang="de-DE" smtClean="0"/>
              <a:t>21.01.2024</a:t>
            </a:fld>
            <a:endParaRPr lang="de-DE"/>
          </a:p>
        </p:txBody>
      </p:sp>
      <p:sp>
        <p:nvSpPr>
          <p:cNvPr id="4" name="Fußzeilenplatzhalter 3">
            <a:extLst>
              <a:ext uri="{FF2B5EF4-FFF2-40B4-BE49-F238E27FC236}">
                <a16:creationId xmlns:a16="http://schemas.microsoft.com/office/drawing/2014/main" id="{4A3057A8-320C-1C1A-FBA7-EF042BEFB317}"/>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960FE174-DE2E-E584-41AF-9AB5EC541967}"/>
              </a:ext>
            </a:extLst>
          </p:cNvPr>
          <p:cNvSpPr>
            <a:spLocks noGrp="1"/>
          </p:cNvSpPr>
          <p:nvPr>
            <p:ph type="sldNum" sz="quarter" idx="12"/>
          </p:nvPr>
        </p:nvSpPr>
        <p:spPr/>
        <p:txBody>
          <a:bodyPr/>
          <a:lstStyle/>
          <a:p>
            <a:fld id="{344980C3-3CEE-184D-9048-CB6A831A7C49}" type="slidenum">
              <a:rPr lang="de-DE" smtClean="0"/>
              <a:t>‹Nr.›</a:t>
            </a:fld>
            <a:endParaRPr lang="de-DE"/>
          </a:p>
        </p:txBody>
      </p:sp>
    </p:spTree>
    <p:extLst>
      <p:ext uri="{BB962C8B-B14F-4D97-AF65-F5344CB8AC3E}">
        <p14:creationId xmlns:p14="http://schemas.microsoft.com/office/powerpoint/2010/main" val="33802865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A5956631-597C-88EE-0BAF-77089AABB0CE}"/>
              </a:ext>
            </a:extLst>
          </p:cNvPr>
          <p:cNvSpPr>
            <a:spLocks noGrp="1"/>
          </p:cNvSpPr>
          <p:nvPr>
            <p:ph type="dt" sz="half" idx="10"/>
          </p:nvPr>
        </p:nvSpPr>
        <p:spPr/>
        <p:txBody>
          <a:bodyPr/>
          <a:lstStyle/>
          <a:p>
            <a:fld id="{BBB03472-62BB-6F41-9364-7E1820C84962}" type="datetimeFigureOut">
              <a:rPr lang="de-DE" smtClean="0"/>
              <a:t>21.01.2024</a:t>
            </a:fld>
            <a:endParaRPr lang="de-DE"/>
          </a:p>
        </p:txBody>
      </p:sp>
      <p:sp>
        <p:nvSpPr>
          <p:cNvPr id="3" name="Fußzeilenplatzhalter 2">
            <a:extLst>
              <a:ext uri="{FF2B5EF4-FFF2-40B4-BE49-F238E27FC236}">
                <a16:creationId xmlns:a16="http://schemas.microsoft.com/office/drawing/2014/main" id="{ADFFE6A0-A908-C06C-C92D-2F42743C33F6}"/>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a16="http://schemas.microsoft.com/office/drawing/2014/main" id="{D6BF249C-ADC7-1E38-8983-C404CEE91714}"/>
              </a:ext>
            </a:extLst>
          </p:cNvPr>
          <p:cNvSpPr>
            <a:spLocks noGrp="1"/>
          </p:cNvSpPr>
          <p:nvPr>
            <p:ph type="sldNum" sz="quarter" idx="12"/>
          </p:nvPr>
        </p:nvSpPr>
        <p:spPr/>
        <p:txBody>
          <a:bodyPr/>
          <a:lstStyle/>
          <a:p>
            <a:fld id="{344980C3-3CEE-184D-9048-CB6A831A7C49}" type="slidenum">
              <a:rPr lang="de-DE" smtClean="0"/>
              <a:t>‹Nr.›</a:t>
            </a:fld>
            <a:endParaRPr lang="de-DE"/>
          </a:p>
        </p:txBody>
      </p:sp>
    </p:spTree>
    <p:extLst>
      <p:ext uri="{BB962C8B-B14F-4D97-AF65-F5344CB8AC3E}">
        <p14:creationId xmlns:p14="http://schemas.microsoft.com/office/powerpoint/2010/main" val="4782116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634E815-D315-C00A-FA03-B20011F40FA7}"/>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id="{28FC0BBF-B8E2-E227-C0F3-65AF0CB9A0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09500F0E-2E0E-7B58-46BF-FF1F9E88BA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11815AF1-F0F0-FD00-44CC-7177DC11541A}"/>
              </a:ext>
            </a:extLst>
          </p:cNvPr>
          <p:cNvSpPr>
            <a:spLocks noGrp="1"/>
          </p:cNvSpPr>
          <p:nvPr>
            <p:ph type="dt" sz="half" idx="10"/>
          </p:nvPr>
        </p:nvSpPr>
        <p:spPr/>
        <p:txBody>
          <a:bodyPr/>
          <a:lstStyle/>
          <a:p>
            <a:fld id="{BBB03472-62BB-6F41-9364-7E1820C84962}" type="datetimeFigureOut">
              <a:rPr lang="de-DE" smtClean="0"/>
              <a:t>21.01.2024</a:t>
            </a:fld>
            <a:endParaRPr lang="de-DE"/>
          </a:p>
        </p:txBody>
      </p:sp>
      <p:sp>
        <p:nvSpPr>
          <p:cNvPr id="6" name="Fußzeilenplatzhalter 5">
            <a:extLst>
              <a:ext uri="{FF2B5EF4-FFF2-40B4-BE49-F238E27FC236}">
                <a16:creationId xmlns:a16="http://schemas.microsoft.com/office/drawing/2014/main" id="{C670A028-85B9-429F-70C0-ECA4A5ECF6F3}"/>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59294E49-E3C2-3A2B-B186-3992235E60FB}"/>
              </a:ext>
            </a:extLst>
          </p:cNvPr>
          <p:cNvSpPr>
            <a:spLocks noGrp="1"/>
          </p:cNvSpPr>
          <p:nvPr>
            <p:ph type="sldNum" sz="quarter" idx="12"/>
          </p:nvPr>
        </p:nvSpPr>
        <p:spPr/>
        <p:txBody>
          <a:bodyPr/>
          <a:lstStyle/>
          <a:p>
            <a:fld id="{344980C3-3CEE-184D-9048-CB6A831A7C49}" type="slidenum">
              <a:rPr lang="de-DE" smtClean="0"/>
              <a:t>‹Nr.›</a:t>
            </a:fld>
            <a:endParaRPr lang="de-DE"/>
          </a:p>
        </p:txBody>
      </p:sp>
    </p:spTree>
    <p:extLst>
      <p:ext uri="{BB962C8B-B14F-4D97-AF65-F5344CB8AC3E}">
        <p14:creationId xmlns:p14="http://schemas.microsoft.com/office/powerpoint/2010/main" val="41725948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F6BE2B2-FB56-8882-EFD4-A5C67FD767A3}"/>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B0E22849-D1F0-4E1F-42BC-201528358EC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BE801D40-3271-ADBD-B220-480BC144B7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83779351-A084-F307-8298-B47372D2EFC4}"/>
              </a:ext>
            </a:extLst>
          </p:cNvPr>
          <p:cNvSpPr>
            <a:spLocks noGrp="1"/>
          </p:cNvSpPr>
          <p:nvPr>
            <p:ph type="dt" sz="half" idx="10"/>
          </p:nvPr>
        </p:nvSpPr>
        <p:spPr/>
        <p:txBody>
          <a:bodyPr/>
          <a:lstStyle/>
          <a:p>
            <a:fld id="{BBB03472-62BB-6F41-9364-7E1820C84962}" type="datetimeFigureOut">
              <a:rPr lang="de-DE" smtClean="0"/>
              <a:t>21.01.2024</a:t>
            </a:fld>
            <a:endParaRPr lang="de-DE"/>
          </a:p>
        </p:txBody>
      </p:sp>
      <p:sp>
        <p:nvSpPr>
          <p:cNvPr id="6" name="Fußzeilenplatzhalter 5">
            <a:extLst>
              <a:ext uri="{FF2B5EF4-FFF2-40B4-BE49-F238E27FC236}">
                <a16:creationId xmlns:a16="http://schemas.microsoft.com/office/drawing/2014/main" id="{1D006A66-8A18-5290-131D-47F2B9639BD0}"/>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3F0AA09C-061C-F5C0-E03D-453A1A299DB2}"/>
              </a:ext>
            </a:extLst>
          </p:cNvPr>
          <p:cNvSpPr>
            <a:spLocks noGrp="1"/>
          </p:cNvSpPr>
          <p:nvPr>
            <p:ph type="sldNum" sz="quarter" idx="12"/>
          </p:nvPr>
        </p:nvSpPr>
        <p:spPr/>
        <p:txBody>
          <a:bodyPr/>
          <a:lstStyle/>
          <a:p>
            <a:fld id="{344980C3-3CEE-184D-9048-CB6A831A7C49}" type="slidenum">
              <a:rPr lang="de-DE" smtClean="0"/>
              <a:t>‹Nr.›</a:t>
            </a:fld>
            <a:endParaRPr lang="de-DE"/>
          </a:p>
        </p:txBody>
      </p:sp>
    </p:spTree>
    <p:extLst>
      <p:ext uri="{BB962C8B-B14F-4D97-AF65-F5344CB8AC3E}">
        <p14:creationId xmlns:p14="http://schemas.microsoft.com/office/powerpoint/2010/main" val="440270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8FDF913D-CFB1-5E8E-6247-CEDA68D239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id="{00B18806-653D-6D00-66F4-64CE4E15970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146CE279-46B8-1F40-22D2-7A40F78F8D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B03472-62BB-6F41-9364-7E1820C84962}" type="datetimeFigureOut">
              <a:rPr lang="de-DE" smtClean="0"/>
              <a:t>21.01.2024</a:t>
            </a:fld>
            <a:endParaRPr lang="de-DE"/>
          </a:p>
        </p:txBody>
      </p:sp>
      <p:sp>
        <p:nvSpPr>
          <p:cNvPr id="5" name="Fußzeilenplatzhalter 4">
            <a:extLst>
              <a:ext uri="{FF2B5EF4-FFF2-40B4-BE49-F238E27FC236}">
                <a16:creationId xmlns:a16="http://schemas.microsoft.com/office/drawing/2014/main" id="{75F273B5-30CB-3393-578E-AF28E786F1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a:extLst>
              <a:ext uri="{FF2B5EF4-FFF2-40B4-BE49-F238E27FC236}">
                <a16:creationId xmlns:a16="http://schemas.microsoft.com/office/drawing/2014/main" id="{F3981FC1-68DB-EA89-63E1-EA3B915E4CA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4980C3-3CEE-184D-9048-CB6A831A7C49}" type="slidenum">
              <a:rPr lang="de-DE" smtClean="0"/>
              <a:t>‹Nr.›</a:t>
            </a:fld>
            <a:endParaRPr lang="de-DE"/>
          </a:p>
        </p:txBody>
      </p:sp>
    </p:spTree>
    <p:extLst>
      <p:ext uri="{BB962C8B-B14F-4D97-AF65-F5344CB8AC3E}">
        <p14:creationId xmlns:p14="http://schemas.microsoft.com/office/powerpoint/2010/main" val="12148538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processing.org/download" TargetMode="External"/><Relationship Id="rId2" Type="http://schemas.openxmlformats.org/officeDocument/2006/relationships/hyperlink" Target="https://www.arduino.cc/en/software" TargetMode="External"/><Relationship Id="rId1" Type="http://schemas.openxmlformats.org/officeDocument/2006/relationships/slideLayout" Target="../slideLayouts/slideLayout2.xml"/><Relationship Id="rId6" Type="http://schemas.openxmlformats.org/officeDocument/2006/relationships/hyperlink" Target="https://youtu.be/_mTvSju3d6o?si=3SASkcFXv5JNOHuA" TargetMode="External"/><Relationship Id="rId5" Type="http://schemas.openxmlformats.org/officeDocument/2006/relationships/hyperlink" Target="https://www.thingiverse.com/thing:2371117" TargetMode="External"/><Relationship Id="rId4" Type="http://schemas.openxmlformats.org/officeDocument/2006/relationships/hyperlink" Target="https://github.com/euphy/polargraphcontroller/releases/tag/2017-11-01-20-30" TargetMode="Externa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feld 1">
            <a:extLst>
              <a:ext uri="{FF2B5EF4-FFF2-40B4-BE49-F238E27FC236}">
                <a16:creationId xmlns:a16="http://schemas.microsoft.com/office/drawing/2014/main" id="{3883B892-7FC3-89B8-F4D3-F6B467F33066}"/>
              </a:ext>
            </a:extLst>
          </p:cNvPr>
          <p:cNvSpPr txBox="1">
            <a:spLocks noGrp="1"/>
          </p:cNvSpPr>
          <p:nvPr>
            <p:ph type="ctrTitle"/>
          </p:nvPr>
        </p:nvSpPr>
        <p:spPr>
          <a:xfrm>
            <a:off x="2058901" y="501040"/>
            <a:ext cx="8074198" cy="832600"/>
          </a:xfrm>
          <a:prstGeom prst="rect">
            <a:avLst/>
          </a:prstGeom>
          <a:noFill/>
          <a:ln>
            <a:noFill/>
          </a:ln>
        </p:spPr>
        <p:txBody>
          <a:bodyPr rot="0" spcFirstLastPara="0" vert="horz" wrap="none" lIns="91440" tIns="45720" rIns="91440" bIns="45720" numCol="1" spcCol="0" rtlCol="0" fromWordArt="0" anchor="t" anchorCtr="0" forceAA="0" compatLnSpc="1">
            <a:prstTxWarp prst="textNoShape">
              <a:avLst/>
            </a:prstTxWarp>
            <a:spAutoFit/>
          </a:bodyPr>
          <a:lstStyle/>
          <a:p>
            <a:pPr algn="ctr">
              <a:lnSpc>
                <a:spcPct val="115000"/>
              </a:lnSpc>
              <a:spcAft>
                <a:spcPts val="800"/>
              </a:spcAft>
            </a:pPr>
            <a:r>
              <a:rPr lang="de-CH" sz="4400" kern="100" dirty="0">
                <a:ln>
                  <a:noFill/>
                </a:ln>
                <a:solidFill>
                  <a:srgbClr val="156082"/>
                </a:solidFill>
                <a:effectLst>
                  <a:outerShdw blurRad="38100" dist="25400" dir="5400000" algn="ctr">
                    <a:srgbClr val="6E747A">
                      <a:alpha val="43000"/>
                    </a:srgbClr>
                  </a:outerShdw>
                </a:effectLst>
                <a:latin typeface="Aptos" panose="020B0004020202020204" pitchFamily="34" charset="0"/>
                <a:ea typeface="Aptos" panose="020B0004020202020204" pitchFamily="34" charset="0"/>
                <a:cs typeface="Times New Roman" panose="02020603050405020304" pitchFamily="18" charset="0"/>
              </a:rPr>
              <a:t>Projektarbeit - XY-</a:t>
            </a:r>
            <a:r>
              <a:rPr lang="de-CH" sz="4400" kern="100" dirty="0" err="1">
                <a:ln>
                  <a:noFill/>
                </a:ln>
                <a:solidFill>
                  <a:srgbClr val="156082"/>
                </a:solidFill>
                <a:effectLst>
                  <a:outerShdw blurRad="38100" dist="25400" dir="5400000" algn="ctr">
                    <a:srgbClr val="6E747A">
                      <a:alpha val="43000"/>
                    </a:srgbClr>
                  </a:outerShdw>
                </a:effectLst>
                <a:latin typeface="Aptos" panose="020B0004020202020204" pitchFamily="34" charset="0"/>
                <a:ea typeface="Aptos" panose="020B0004020202020204" pitchFamily="34" charset="0"/>
                <a:cs typeface="Times New Roman" panose="02020603050405020304" pitchFamily="18" charset="0"/>
              </a:rPr>
              <a:t>Vertical</a:t>
            </a:r>
            <a:r>
              <a:rPr lang="de-CH" sz="4400" kern="100" dirty="0">
                <a:ln>
                  <a:noFill/>
                </a:ln>
                <a:solidFill>
                  <a:srgbClr val="156082"/>
                </a:solidFill>
                <a:effectLst>
                  <a:outerShdw blurRad="38100" dist="25400" dir="5400000" algn="ctr">
                    <a:srgbClr val="6E747A">
                      <a:alpha val="43000"/>
                    </a:srgbClr>
                  </a:outerShdw>
                </a:effectLst>
                <a:latin typeface="Aptos" panose="020B0004020202020204" pitchFamily="34" charset="0"/>
                <a:ea typeface="Aptos" panose="020B0004020202020204" pitchFamily="34" charset="0"/>
                <a:cs typeface="Times New Roman" panose="02020603050405020304" pitchFamily="18" charset="0"/>
              </a:rPr>
              <a:t> Plotter</a:t>
            </a:r>
            <a:endParaRPr lang="de-CH" sz="2000"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5" name="Grafik 4">
            <a:extLst>
              <a:ext uri="{FF2B5EF4-FFF2-40B4-BE49-F238E27FC236}">
                <a16:creationId xmlns:a16="http://schemas.microsoft.com/office/drawing/2014/main" id="{74FCB972-E302-F40E-5A1F-B4CDBEDC6B4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74500" y="1632646"/>
            <a:ext cx="5216762" cy="3912369"/>
          </a:xfrm>
          <a:prstGeom prst="rect">
            <a:avLst/>
          </a:prstGeom>
          <a:ln>
            <a:noFill/>
          </a:ln>
          <a:effectLst>
            <a:outerShdw blurRad="190500" algn="tl" rotWithShape="0">
              <a:srgbClr val="000000">
                <a:alpha val="70000"/>
              </a:srgbClr>
            </a:outerShdw>
          </a:effectLst>
        </p:spPr>
      </p:pic>
      <p:sp>
        <p:nvSpPr>
          <p:cNvPr id="6" name="Textfeld 5">
            <a:extLst>
              <a:ext uri="{FF2B5EF4-FFF2-40B4-BE49-F238E27FC236}">
                <a16:creationId xmlns:a16="http://schemas.microsoft.com/office/drawing/2014/main" id="{A4D6FEBB-B656-403D-F309-AD65181ADF77}"/>
              </a:ext>
            </a:extLst>
          </p:cNvPr>
          <p:cNvSpPr txBox="1"/>
          <p:nvPr/>
        </p:nvSpPr>
        <p:spPr>
          <a:xfrm>
            <a:off x="10133099" y="3264424"/>
            <a:ext cx="2403231" cy="3443828"/>
          </a:xfrm>
          <a:prstGeom prst="rect">
            <a:avLst/>
          </a:prstGeom>
          <a:noFill/>
        </p:spPr>
        <p:txBody>
          <a:bodyPr wrap="square" rtlCol="0">
            <a:spAutoFit/>
          </a:bodyPr>
          <a:lstStyle/>
          <a:p>
            <a:pPr>
              <a:lnSpc>
                <a:spcPct val="115000"/>
              </a:lnSpc>
              <a:spcAft>
                <a:spcPts val="800"/>
              </a:spcAft>
            </a:pPr>
            <a:r>
              <a:rPr lang="de-CH" sz="1200" kern="100" dirty="0">
                <a:solidFill>
                  <a:srgbClr val="215E99"/>
                </a:solidFill>
                <a:effectLst/>
                <a:latin typeface="Aptos" panose="020B0004020202020204" pitchFamily="34" charset="0"/>
                <a:ea typeface="Aptos" panose="020B0004020202020204" pitchFamily="34" charset="0"/>
                <a:cs typeface="Times New Roman" panose="02020603050405020304" pitchFamily="18" charset="0"/>
              </a:rPr>
              <a:t>TEKO Zürich, 22. Januar 2024</a:t>
            </a:r>
            <a:endParaRPr lang="de-CH" sz="12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pPr>
            <a:r>
              <a:rPr lang="de-CH" sz="1200" kern="100" dirty="0">
                <a:effectLst/>
                <a:latin typeface="Aptos" panose="020B0004020202020204" pitchFamily="34" charset="0"/>
                <a:ea typeface="Aptos" panose="020B0004020202020204" pitchFamily="34" charset="0"/>
                <a:cs typeface="Times New Roman" panose="02020603050405020304" pitchFamily="18" charset="0"/>
              </a:rPr>
              <a:t>5. Semester</a:t>
            </a:r>
          </a:p>
          <a:p>
            <a:pPr>
              <a:lnSpc>
                <a:spcPct val="115000"/>
              </a:lnSpc>
              <a:spcAft>
                <a:spcPts val="800"/>
              </a:spcAft>
            </a:pPr>
            <a:r>
              <a:rPr lang="de-CH" sz="1200" kern="100" dirty="0">
                <a:effectLst/>
                <a:latin typeface="Aptos" panose="020B0004020202020204" pitchFamily="34" charset="0"/>
                <a:ea typeface="Aptos" panose="020B0004020202020204" pitchFamily="34" charset="0"/>
                <a:cs typeface="Times New Roman" panose="02020603050405020304" pitchFamily="18" charset="0"/>
              </a:rPr>
              <a:t> </a:t>
            </a:r>
          </a:p>
          <a:p>
            <a:pPr>
              <a:lnSpc>
                <a:spcPct val="115000"/>
              </a:lnSpc>
              <a:spcAft>
                <a:spcPts val="800"/>
              </a:spcAft>
            </a:pPr>
            <a:r>
              <a:rPr lang="de-CH" sz="1200" kern="100" dirty="0">
                <a:solidFill>
                  <a:srgbClr val="215E99"/>
                </a:solidFill>
                <a:effectLst/>
                <a:latin typeface="Aptos" panose="020B0004020202020204" pitchFamily="34" charset="0"/>
                <a:ea typeface="Aptos" panose="020B0004020202020204" pitchFamily="34" charset="0"/>
                <a:cs typeface="Times New Roman" panose="02020603050405020304" pitchFamily="18" charset="0"/>
              </a:rPr>
              <a:t>Fach</a:t>
            </a:r>
            <a:endParaRPr lang="de-CH" sz="12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pPr>
            <a:r>
              <a:rPr lang="de-CH" sz="1200" kern="100" dirty="0">
                <a:effectLst/>
                <a:latin typeface="Aptos" panose="020B0004020202020204" pitchFamily="34" charset="0"/>
                <a:ea typeface="Aptos" panose="020B0004020202020204" pitchFamily="34" charset="0"/>
                <a:cs typeface="Times New Roman" panose="02020603050405020304" pitchFamily="18" charset="0"/>
              </a:rPr>
              <a:t>Mikroprozessor</a:t>
            </a:r>
          </a:p>
          <a:p>
            <a:pPr>
              <a:lnSpc>
                <a:spcPct val="115000"/>
              </a:lnSpc>
              <a:spcAft>
                <a:spcPts val="800"/>
              </a:spcAft>
            </a:pPr>
            <a:r>
              <a:rPr lang="de-CH" sz="1200" kern="100" dirty="0">
                <a:effectLst/>
                <a:latin typeface="Aptos" panose="020B0004020202020204" pitchFamily="34" charset="0"/>
                <a:ea typeface="Aptos" panose="020B0004020202020204" pitchFamily="34" charset="0"/>
                <a:cs typeface="Times New Roman" panose="02020603050405020304" pitchFamily="18" charset="0"/>
              </a:rPr>
              <a:t> </a:t>
            </a:r>
          </a:p>
          <a:p>
            <a:pPr>
              <a:lnSpc>
                <a:spcPct val="115000"/>
              </a:lnSpc>
              <a:spcAft>
                <a:spcPts val="800"/>
              </a:spcAft>
            </a:pPr>
            <a:r>
              <a:rPr lang="de-CH" sz="1200" kern="100" dirty="0">
                <a:solidFill>
                  <a:srgbClr val="215E99"/>
                </a:solidFill>
                <a:effectLst/>
                <a:latin typeface="Aptos" panose="020B0004020202020204" pitchFamily="34" charset="0"/>
                <a:ea typeface="Aptos" panose="020B0004020202020204" pitchFamily="34" charset="0"/>
                <a:cs typeface="Times New Roman" panose="02020603050405020304" pitchFamily="18" charset="0"/>
              </a:rPr>
              <a:t>Dozent</a:t>
            </a:r>
            <a:endParaRPr lang="de-CH" sz="12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pPr>
            <a:r>
              <a:rPr lang="de-CH" sz="1200" kern="100" dirty="0">
                <a:effectLst/>
                <a:latin typeface="Aptos" panose="020B0004020202020204" pitchFamily="34" charset="0"/>
                <a:ea typeface="Aptos" panose="020B0004020202020204" pitchFamily="34" charset="0"/>
                <a:cs typeface="Times New Roman" panose="02020603050405020304" pitchFamily="18" charset="0"/>
              </a:rPr>
              <a:t>Christian Meier</a:t>
            </a:r>
          </a:p>
          <a:p>
            <a:pPr>
              <a:lnSpc>
                <a:spcPct val="115000"/>
              </a:lnSpc>
              <a:spcAft>
                <a:spcPts val="800"/>
              </a:spcAft>
            </a:pPr>
            <a:r>
              <a:rPr lang="de-CH" sz="1200" kern="100" dirty="0">
                <a:effectLst/>
                <a:latin typeface="Aptos" panose="020B0004020202020204" pitchFamily="34" charset="0"/>
                <a:ea typeface="Aptos" panose="020B0004020202020204" pitchFamily="34" charset="0"/>
                <a:cs typeface="Times New Roman" panose="02020603050405020304" pitchFamily="18" charset="0"/>
              </a:rPr>
              <a:t> </a:t>
            </a:r>
          </a:p>
          <a:p>
            <a:pPr>
              <a:lnSpc>
                <a:spcPct val="115000"/>
              </a:lnSpc>
              <a:spcAft>
                <a:spcPts val="800"/>
              </a:spcAft>
            </a:pPr>
            <a:r>
              <a:rPr lang="de-CH" sz="1200" kern="100" dirty="0">
                <a:solidFill>
                  <a:srgbClr val="215E99"/>
                </a:solidFill>
                <a:effectLst/>
                <a:latin typeface="Aptos" panose="020B0004020202020204" pitchFamily="34" charset="0"/>
                <a:ea typeface="Aptos" panose="020B0004020202020204" pitchFamily="34" charset="0"/>
                <a:cs typeface="Times New Roman" panose="02020603050405020304" pitchFamily="18" charset="0"/>
              </a:rPr>
              <a:t>Projektleiter</a:t>
            </a:r>
            <a:endParaRPr lang="de-CH" sz="12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pPr>
            <a:r>
              <a:rPr lang="de-CH" sz="1200" kern="100" dirty="0" err="1">
                <a:effectLst/>
                <a:latin typeface="Aptos" panose="020B0004020202020204" pitchFamily="34" charset="0"/>
                <a:ea typeface="Aptos" panose="020B0004020202020204" pitchFamily="34" charset="0"/>
                <a:cs typeface="Times New Roman" panose="02020603050405020304" pitchFamily="18" charset="0"/>
              </a:rPr>
              <a:t>Festim</a:t>
            </a:r>
            <a:r>
              <a:rPr lang="de-CH" sz="1200" kern="100" dirty="0">
                <a:effectLst/>
                <a:latin typeface="Aptos" panose="020B0004020202020204" pitchFamily="34" charset="0"/>
                <a:ea typeface="Aptos" panose="020B0004020202020204" pitchFamily="34" charset="0"/>
                <a:cs typeface="Times New Roman" panose="02020603050405020304" pitchFamily="18" charset="0"/>
              </a:rPr>
              <a:t> </a:t>
            </a:r>
            <a:r>
              <a:rPr lang="de-CH" sz="1200" kern="100" dirty="0" err="1">
                <a:effectLst/>
                <a:latin typeface="Aptos" panose="020B0004020202020204" pitchFamily="34" charset="0"/>
                <a:ea typeface="Aptos" panose="020B0004020202020204" pitchFamily="34" charset="0"/>
                <a:cs typeface="Times New Roman" panose="02020603050405020304" pitchFamily="18" charset="0"/>
              </a:rPr>
              <a:t>Elmazi</a:t>
            </a:r>
            <a:endParaRPr lang="de-CH" sz="12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28873927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C7C58D1-F7B3-7D6F-EEF5-F5968060D88A}"/>
              </a:ext>
            </a:extLst>
          </p:cNvPr>
          <p:cNvSpPr>
            <a:spLocks noGrp="1"/>
          </p:cNvSpPr>
          <p:nvPr>
            <p:ph type="title"/>
          </p:nvPr>
        </p:nvSpPr>
        <p:spPr/>
        <p:txBody>
          <a:bodyPr/>
          <a:lstStyle/>
          <a:p>
            <a:r>
              <a:rPr lang="de-DE" dirty="0">
                <a:ln w="0"/>
                <a:solidFill>
                  <a:schemeClr val="accent1"/>
                </a:solidFill>
                <a:effectLst>
                  <a:outerShdw blurRad="38100" dist="25400" dir="5400000" algn="ctr" rotWithShape="0">
                    <a:srgbClr val="6E747A">
                      <a:alpha val="43000"/>
                    </a:srgbClr>
                  </a:outerShdw>
                </a:effectLst>
              </a:rPr>
              <a:t>8. Ergebnisse (Test-Protokoll)</a:t>
            </a:r>
          </a:p>
        </p:txBody>
      </p:sp>
      <p:pic>
        <p:nvPicPr>
          <p:cNvPr id="4" name="Inhaltsplatzhalter 3">
            <a:extLst>
              <a:ext uri="{FF2B5EF4-FFF2-40B4-BE49-F238E27FC236}">
                <a16:creationId xmlns:a16="http://schemas.microsoft.com/office/drawing/2014/main" id="{74C8A208-4DE8-A10C-5EC3-3A86CBE11EB0}"/>
              </a:ext>
            </a:extLst>
          </p:cNvPr>
          <p:cNvPicPr>
            <a:picLocks noGrp="1" noChangeAspect="1"/>
          </p:cNvPicPr>
          <p:nvPr>
            <p:ph idx="1"/>
          </p:nvPr>
        </p:nvPicPr>
        <p:blipFill>
          <a:blip r:embed="rId2"/>
          <a:stretch>
            <a:fillRect/>
          </a:stretch>
        </p:blipFill>
        <p:spPr>
          <a:xfrm>
            <a:off x="3202135" y="1548702"/>
            <a:ext cx="5787729" cy="4944173"/>
          </a:xfrm>
          <a:prstGeom prst="rect">
            <a:avLst/>
          </a:prstGeom>
        </p:spPr>
      </p:pic>
    </p:spTree>
    <p:extLst>
      <p:ext uri="{BB962C8B-B14F-4D97-AF65-F5344CB8AC3E}">
        <p14:creationId xmlns:p14="http://schemas.microsoft.com/office/powerpoint/2010/main" val="395321637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8B5767A-D134-D831-47FC-0F6291BC485A}"/>
              </a:ext>
            </a:extLst>
          </p:cNvPr>
          <p:cNvSpPr>
            <a:spLocks noGrp="1"/>
          </p:cNvSpPr>
          <p:nvPr>
            <p:ph type="title"/>
          </p:nvPr>
        </p:nvSpPr>
        <p:spPr/>
        <p:txBody>
          <a:bodyPr/>
          <a:lstStyle/>
          <a:p>
            <a:r>
              <a:rPr lang="de-DE" dirty="0">
                <a:ln w="0"/>
                <a:solidFill>
                  <a:schemeClr val="accent1"/>
                </a:solidFill>
                <a:effectLst>
                  <a:outerShdw blurRad="38100" dist="25400" dir="5400000" algn="ctr" rotWithShape="0">
                    <a:srgbClr val="6E747A">
                      <a:alpha val="43000"/>
                    </a:srgbClr>
                  </a:outerShdw>
                </a:effectLst>
              </a:rPr>
              <a:t>9. SOLL- / IST-Abgleich</a:t>
            </a:r>
          </a:p>
        </p:txBody>
      </p:sp>
      <p:sp>
        <p:nvSpPr>
          <p:cNvPr id="3" name="Inhaltsplatzhalter 2">
            <a:extLst>
              <a:ext uri="{FF2B5EF4-FFF2-40B4-BE49-F238E27FC236}">
                <a16:creationId xmlns:a16="http://schemas.microsoft.com/office/drawing/2014/main" id="{35B11279-C8B6-E1AA-BDA5-C418145350E4}"/>
              </a:ext>
            </a:extLst>
          </p:cNvPr>
          <p:cNvSpPr>
            <a:spLocks noGrp="1"/>
          </p:cNvSpPr>
          <p:nvPr>
            <p:ph idx="1"/>
          </p:nvPr>
        </p:nvSpPr>
        <p:spPr/>
        <p:txBody>
          <a:bodyPr/>
          <a:lstStyle/>
          <a:p>
            <a:pPr indent="0">
              <a:lnSpc>
                <a:spcPct val="115000"/>
              </a:lnSpc>
              <a:buNone/>
            </a:pPr>
            <a:r>
              <a:rPr lang="de-CH" sz="1800" b="1" kern="100" dirty="0">
                <a:effectLst/>
                <a:latin typeface="Aptos" panose="020B0004020202020204" pitchFamily="34" charset="0"/>
                <a:ea typeface="Aptos" panose="020B0004020202020204" pitchFamily="34" charset="0"/>
                <a:cs typeface="Times New Roman" panose="02020603050405020304" pitchFamily="18" charset="0"/>
              </a:rPr>
              <a:t>Soll: </a:t>
            </a:r>
            <a:r>
              <a:rPr lang="de-CH" sz="1800" kern="100" dirty="0">
                <a:effectLst/>
                <a:latin typeface="Aptos" panose="020B0004020202020204" pitchFamily="34" charset="0"/>
                <a:ea typeface="Aptos" panose="020B0004020202020204" pitchFamily="34" charset="0"/>
                <a:cs typeface="Times New Roman" panose="02020603050405020304" pitchFamily="18" charset="0"/>
              </a:rPr>
              <a:t>Der XY-</a:t>
            </a:r>
            <a:r>
              <a:rPr lang="de-CH" sz="1800" kern="100" dirty="0" err="1">
                <a:effectLst/>
                <a:latin typeface="Aptos" panose="020B0004020202020204" pitchFamily="34" charset="0"/>
                <a:ea typeface="Aptos" panose="020B0004020202020204" pitchFamily="34" charset="0"/>
                <a:cs typeface="Times New Roman" panose="02020603050405020304" pitchFamily="18" charset="0"/>
              </a:rPr>
              <a:t>Vertical</a:t>
            </a:r>
            <a:r>
              <a:rPr lang="de-CH" sz="1800" kern="100" dirty="0">
                <a:effectLst/>
                <a:latin typeface="Aptos" panose="020B0004020202020204" pitchFamily="34" charset="0"/>
                <a:ea typeface="Aptos" panose="020B0004020202020204" pitchFamily="34" charset="0"/>
                <a:cs typeface="Times New Roman" panose="02020603050405020304" pitchFamily="18" charset="0"/>
              </a:rPr>
              <a:t> Plotter sollte eine präzise und zuverlässige Zeichenmaschine sein. Er sollte in der Lage sein, komplexe und detaillierte Zeichnungen auf verschiedenen Oberflächen zu erstellen. Der Plotter sollte einfach zu bedienen sein und eine benutzerfreundliche Software bieten, um die Erstellung und Bearbeitung von Zeichnungen zu erleichtern. Außerdem sollte er über eine hohe Geschwindigkeit und Genauigkeit verfügen, um effizient arbeiten zu können.</a:t>
            </a:r>
          </a:p>
          <a:p>
            <a:pPr indent="0">
              <a:lnSpc>
                <a:spcPct val="115000"/>
              </a:lnSpc>
              <a:spcAft>
                <a:spcPts val="800"/>
              </a:spcAft>
              <a:buNone/>
            </a:pPr>
            <a:endParaRPr lang="de-CH" sz="1800" kern="100" dirty="0">
              <a:latin typeface="Aptos" panose="020B0004020202020204" pitchFamily="34" charset="0"/>
              <a:ea typeface="Aptos" panose="020B0004020202020204" pitchFamily="34" charset="0"/>
              <a:cs typeface="Times New Roman" panose="02020603050405020304" pitchFamily="18" charset="0"/>
            </a:endParaRPr>
          </a:p>
          <a:p>
            <a:pPr indent="0">
              <a:lnSpc>
                <a:spcPct val="115000"/>
              </a:lnSpc>
              <a:spcAft>
                <a:spcPts val="800"/>
              </a:spcAft>
              <a:buNone/>
            </a:pPr>
            <a:r>
              <a:rPr lang="de-CH" sz="1800" b="1" kern="100" dirty="0">
                <a:effectLst/>
                <a:latin typeface="Aptos" panose="020B0004020202020204" pitchFamily="34" charset="0"/>
                <a:ea typeface="Aptos" panose="020B0004020202020204" pitchFamily="34" charset="0"/>
                <a:cs typeface="Times New Roman" panose="02020603050405020304" pitchFamily="18" charset="0"/>
              </a:rPr>
              <a:t>Ist: </a:t>
            </a:r>
            <a:r>
              <a:rPr lang="de-CH" sz="1800" kern="100" dirty="0">
                <a:effectLst/>
                <a:latin typeface="Aptos" panose="020B0004020202020204" pitchFamily="34" charset="0"/>
                <a:ea typeface="Aptos" panose="020B0004020202020204" pitchFamily="34" charset="0"/>
                <a:cs typeface="Times New Roman" panose="02020603050405020304" pitchFamily="18" charset="0"/>
              </a:rPr>
              <a:t>Derzeit habe ich einige Herausforderungen mit dem XY-</a:t>
            </a:r>
            <a:r>
              <a:rPr lang="de-CH" sz="1800" kern="100" dirty="0" err="1">
                <a:effectLst/>
                <a:latin typeface="Aptos" panose="020B0004020202020204" pitchFamily="34" charset="0"/>
                <a:ea typeface="Aptos" panose="020B0004020202020204" pitchFamily="34" charset="0"/>
                <a:cs typeface="Times New Roman" panose="02020603050405020304" pitchFamily="18" charset="0"/>
              </a:rPr>
              <a:t>Vertical</a:t>
            </a:r>
            <a:r>
              <a:rPr lang="de-CH" sz="1800" kern="100" dirty="0">
                <a:effectLst/>
                <a:latin typeface="Aptos" panose="020B0004020202020204" pitchFamily="34" charset="0"/>
                <a:ea typeface="Aptos" panose="020B0004020202020204" pitchFamily="34" charset="0"/>
                <a:cs typeface="Times New Roman" panose="02020603050405020304" pitchFamily="18" charset="0"/>
              </a:rPr>
              <a:t> Plotter. Die Software zur Steuerung des Plotters ist komplex und nicht intuitiv, was die Bedienung erschwert. Der XY-</a:t>
            </a:r>
            <a:r>
              <a:rPr lang="de-CH" sz="1800" kern="100" dirty="0" err="1">
                <a:effectLst/>
                <a:latin typeface="Aptos" panose="020B0004020202020204" pitchFamily="34" charset="0"/>
                <a:ea typeface="Aptos" panose="020B0004020202020204" pitchFamily="34" charset="0"/>
                <a:cs typeface="Times New Roman" panose="02020603050405020304" pitchFamily="18" charset="0"/>
              </a:rPr>
              <a:t>Vertical</a:t>
            </a:r>
            <a:r>
              <a:rPr lang="de-CH" sz="1800" kern="100" dirty="0">
                <a:effectLst/>
                <a:latin typeface="Aptos" panose="020B0004020202020204" pitchFamily="34" charset="0"/>
                <a:ea typeface="Aptos" panose="020B0004020202020204" pitchFamily="34" charset="0"/>
                <a:cs typeface="Times New Roman" panose="02020603050405020304" pitchFamily="18" charset="0"/>
              </a:rPr>
              <a:t> Plotter nimmt keine Befehle vom PC an. Da ich das Problem nicht identifiziert habe ist mein Roboter nicht funktionstüchtig.</a:t>
            </a:r>
          </a:p>
          <a:p>
            <a:pPr marL="0" indent="0">
              <a:buNone/>
            </a:pPr>
            <a:endParaRPr lang="de-DE" dirty="0"/>
          </a:p>
        </p:txBody>
      </p:sp>
    </p:spTree>
    <p:extLst>
      <p:ext uri="{BB962C8B-B14F-4D97-AF65-F5344CB8AC3E}">
        <p14:creationId xmlns:p14="http://schemas.microsoft.com/office/powerpoint/2010/main" val="170999516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9C07AED-F0E9-9A61-8214-B051614A8C1A}"/>
              </a:ext>
            </a:extLst>
          </p:cNvPr>
          <p:cNvSpPr>
            <a:spLocks noGrp="1"/>
          </p:cNvSpPr>
          <p:nvPr>
            <p:ph type="title"/>
          </p:nvPr>
        </p:nvSpPr>
        <p:spPr/>
        <p:txBody>
          <a:bodyPr/>
          <a:lstStyle/>
          <a:p>
            <a:r>
              <a:rPr lang="de-DE" dirty="0">
                <a:ln w="0"/>
                <a:solidFill>
                  <a:schemeClr val="accent1"/>
                </a:solidFill>
                <a:effectLst>
                  <a:outerShdw blurRad="38100" dist="25400" dir="5400000" algn="ctr" rotWithShape="0">
                    <a:srgbClr val="6E747A">
                      <a:alpha val="43000"/>
                    </a:srgbClr>
                  </a:outerShdw>
                </a:effectLst>
              </a:rPr>
              <a:t>10. Quellenverzeichnis</a:t>
            </a:r>
          </a:p>
        </p:txBody>
      </p:sp>
      <p:sp>
        <p:nvSpPr>
          <p:cNvPr id="3" name="Inhaltsplatzhalter 2">
            <a:extLst>
              <a:ext uri="{FF2B5EF4-FFF2-40B4-BE49-F238E27FC236}">
                <a16:creationId xmlns:a16="http://schemas.microsoft.com/office/drawing/2014/main" id="{4E65650A-8C24-A97B-C5E3-F67A93D4BC3D}"/>
              </a:ext>
            </a:extLst>
          </p:cNvPr>
          <p:cNvSpPr>
            <a:spLocks noGrp="1"/>
          </p:cNvSpPr>
          <p:nvPr>
            <p:ph idx="1"/>
          </p:nvPr>
        </p:nvSpPr>
        <p:spPr/>
        <p:txBody>
          <a:bodyPr/>
          <a:lstStyle/>
          <a:p>
            <a:pPr marL="0" indent="0">
              <a:lnSpc>
                <a:spcPct val="115000"/>
              </a:lnSpc>
              <a:spcAft>
                <a:spcPts val="800"/>
              </a:spcAft>
              <a:buNone/>
            </a:pPr>
            <a:r>
              <a:rPr lang="de-CH" sz="1800"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2"/>
              </a:rPr>
              <a:t>https://www.arduino.cc/en/software</a:t>
            </a:r>
            <a:endParaRPr lang="de-CH"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15000"/>
              </a:lnSpc>
              <a:spcAft>
                <a:spcPts val="800"/>
              </a:spcAft>
              <a:buNone/>
            </a:pPr>
            <a:r>
              <a:rPr lang="de-CH" sz="1800"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3"/>
              </a:rPr>
              <a:t>https://processing.org/download</a:t>
            </a:r>
            <a:endParaRPr lang="de-CH"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15000"/>
              </a:lnSpc>
              <a:spcAft>
                <a:spcPts val="800"/>
              </a:spcAft>
              <a:buNone/>
            </a:pPr>
            <a:r>
              <a:rPr lang="de-CH" sz="1800"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4"/>
              </a:rPr>
              <a:t>https://github.com/euphy/polargraphcontroller/releases/tag/2017-11-01-20-30</a:t>
            </a:r>
            <a:endParaRPr lang="de-CH"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15000"/>
              </a:lnSpc>
              <a:spcAft>
                <a:spcPts val="800"/>
              </a:spcAft>
              <a:buNone/>
            </a:pPr>
            <a:r>
              <a:rPr lang="de-CH" sz="1800"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5"/>
              </a:rPr>
              <a:t>https://www.thingiverse.com/thing:2371117</a:t>
            </a:r>
            <a:endParaRPr lang="de-CH" sz="1800"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15000"/>
              </a:lnSpc>
              <a:spcAft>
                <a:spcPts val="800"/>
              </a:spcAft>
              <a:buNone/>
            </a:pPr>
            <a:r>
              <a:rPr lang="de-CH" sz="1800" kern="100" dirty="0">
                <a:effectLst/>
                <a:latin typeface="Aptos" panose="020B0004020202020204" pitchFamily="34" charset="0"/>
                <a:ea typeface="Aptos" panose="020B0004020202020204" pitchFamily="34" charset="0"/>
                <a:cs typeface="Times New Roman" panose="02020603050405020304" pitchFamily="18" charset="0"/>
                <a:hlinkClick r:id="rId6"/>
              </a:rPr>
              <a:t>https://youtu.be/_mTvSju3d6o?si=3SASkcFXv5JNOHuA</a:t>
            </a:r>
            <a:endParaRPr lang="de-CH"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15000"/>
              </a:lnSpc>
              <a:spcAft>
                <a:spcPts val="800"/>
              </a:spcAft>
              <a:buNone/>
            </a:pPr>
            <a:endParaRPr lang="de-CH"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de-DE" dirty="0"/>
          </a:p>
        </p:txBody>
      </p:sp>
    </p:spTree>
    <p:extLst>
      <p:ext uri="{BB962C8B-B14F-4D97-AF65-F5344CB8AC3E}">
        <p14:creationId xmlns:p14="http://schemas.microsoft.com/office/powerpoint/2010/main" val="184898488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5C99087-C9D8-8447-C83F-5E97F5E9118A}"/>
              </a:ext>
            </a:extLst>
          </p:cNvPr>
          <p:cNvSpPr>
            <a:spLocks noGrp="1"/>
          </p:cNvSpPr>
          <p:nvPr>
            <p:ph type="title"/>
          </p:nvPr>
        </p:nvSpPr>
        <p:spPr/>
        <p:txBody>
          <a:bodyPr/>
          <a:lstStyle/>
          <a:p>
            <a:r>
              <a:rPr lang="de-DE" dirty="0">
                <a:ln w="0"/>
                <a:solidFill>
                  <a:schemeClr val="accent1"/>
                </a:solidFill>
                <a:effectLst>
                  <a:outerShdw blurRad="38100" dist="25400" dir="5400000" algn="ctr" rotWithShape="0">
                    <a:srgbClr val="6E747A">
                      <a:alpha val="43000"/>
                    </a:srgbClr>
                  </a:outerShdw>
                </a:effectLst>
              </a:rPr>
              <a:t>11. Video</a:t>
            </a:r>
            <a:endParaRPr lang="de-DE" dirty="0"/>
          </a:p>
        </p:txBody>
      </p:sp>
      <p:pic>
        <p:nvPicPr>
          <p:cNvPr id="4" name="WhatsApp Video 2024-01-21 at 20.16.09 (1).mp4">
            <a:hlinkClick r:id="" action="ppaction://media"/>
            <a:extLst>
              <a:ext uri="{FF2B5EF4-FFF2-40B4-BE49-F238E27FC236}">
                <a16:creationId xmlns:a16="http://schemas.microsoft.com/office/drawing/2014/main" id="{D003667F-AC2F-556C-8346-0227DF77780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954729" y="1527359"/>
            <a:ext cx="9609137" cy="4351338"/>
          </a:xfrm>
        </p:spPr>
      </p:pic>
    </p:spTree>
    <p:extLst>
      <p:ext uri="{BB962C8B-B14F-4D97-AF65-F5344CB8AC3E}">
        <p14:creationId xmlns:p14="http://schemas.microsoft.com/office/powerpoint/2010/main" val="9592333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07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1DCF275-0F29-A8D6-5E29-74BE1DAB8D37}"/>
              </a:ext>
            </a:extLst>
          </p:cNvPr>
          <p:cNvSpPr>
            <a:spLocks noGrp="1"/>
          </p:cNvSpPr>
          <p:nvPr>
            <p:ph type="title"/>
          </p:nvPr>
        </p:nvSpPr>
        <p:spPr/>
        <p:txBody>
          <a:bodyPr/>
          <a:lstStyle/>
          <a:p>
            <a:r>
              <a:rPr lang="de-DE" dirty="0">
                <a:ln w="0"/>
                <a:solidFill>
                  <a:schemeClr val="accent1"/>
                </a:solidFill>
                <a:effectLst>
                  <a:outerShdw blurRad="38100" dist="25400" dir="5400000" algn="ctr" rotWithShape="0">
                    <a:srgbClr val="6E747A">
                      <a:alpha val="43000"/>
                    </a:srgbClr>
                  </a:outerShdw>
                </a:effectLst>
              </a:rPr>
              <a:t>Inhaltsverzeichnis</a:t>
            </a:r>
            <a:endParaRPr lang="de-DE" dirty="0"/>
          </a:p>
        </p:txBody>
      </p:sp>
      <p:sp>
        <p:nvSpPr>
          <p:cNvPr id="3" name="Inhaltsplatzhalter 2">
            <a:extLst>
              <a:ext uri="{FF2B5EF4-FFF2-40B4-BE49-F238E27FC236}">
                <a16:creationId xmlns:a16="http://schemas.microsoft.com/office/drawing/2014/main" id="{3B3DF53F-8F39-CCA7-1270-5CD2852B9B18}"/>
              </a:ext>
            </a:extLst>
          </p:cNvPr>
          <p:cNvSpPr>
            <a:spLocks noGrp="1"/>
          </p:cNvSpPr>
          <p:nvPr>
            <p:ph idx="1"/>
          </p:nvPr>
        </p:nvSpPr>
        <p:spPr/>
        <p:txBody>
          <a:bodyPr>
            <a:normAutofit fontScale="70000" lnSpcReduction="20000"/>
          </a:bodyPr>
          <a:lstStyle/>
          <a:p>
            <a:pPr marL="342900" lvl="0" indent="-342900">
              <a:lnSpc>
                <a:spcPct val="150000"/>
              </a:lnSpc>
              <a:buFont typeface="+mj-lt"/>
              <a:buAutoNum type="arabicPeriod"/>
            </a:pPr>
            <a:r>
              <a:rPr lang="de-CH" sz="1800" kern="100" dirty="0">
                <a:effectLst/>
                <a:latin typeface="Aptos" panose="020B0004020202020204" pitchFamily="34" charset="0"/>
                <a:ea typeface="Aptos" panose="020B0004020202020204" pitchFamily="34" charset="0"/>
                <a:cs typeface="Times New Roman" panose="02020603050405020304" pitchFamily="18" charset="0"/>
              </a:rPr>
              <a:t>Einleitung</a:t>
            </a:r>
          </a:p>
          <a:p>
            <a:pPr marL="342900" lvl="0" indent="-342900">
              <a:lnSpc>
                <a:spcPct val="150000"/>
              </a:lnSpc>
              <a:buFont typeface="+mj-lt"/>
              <a:buAutoNum type="arabicPeriod"/>
            </a:pPr>
            <a:r>
              <a:rPr lang="de-CH" sz="1800" kern="100" dirty="0">
                <a:effectLst/>
                <a:latin typeface="Aptos" panose="020B0004020202020204" pitchFamily="34" charset="0"/>
                <a:ea typeface="Aptos" panose="020B0004020202020204" pitchFamily="34" charset="0"/>
                <a:cs typeface="Times New Roman" panose="02020603050405020304" pitchFamily="18" charset="0"/>
              </a:rPr>
              <a:t>Terminplan</a:t>
            </a:r>
          </a:p>
          <a:p>
            <a:pPr marL="342900" lvl="0" indent="-342900">
              <a:lnSpc>
                <a:spcPct val="150000"/>
              </a:lnSpc>
              <a:buFont typeface="+mj-lt"/>
              <a:buAutoNum type="arabicPeriod"/>
            </a:pPr>
            <a:r>
              <a:rPr lang="de-CH" sz="1800" kern="100" dirty="0">
                <a:effectLst/>
                <a:latin typeface="Aptos" panose="020B0004020202020204" pitchFamily="34" charset="0"/>
                <a:ea typeface="Aptos" panose="020B0004020202020204" pitchFamily="34" charset="0"/>
                <a:cs typeface="Times New Roman" panose="02020603050405020304" pitchFamily="18" charset="0"/>
              </a:rPr>
              <a:t>Pflichtheft Aufgabenstellung</a:t>
            </a:r>
          </a:p>
          <a:p>
            <a:pPr marL="342900" lvl="0" indent="-342900">
              <a:lnSpc>
                <a:spcPct val="150000"/>
              </a:lnSpc>
              <a:buFont typeface="+mj-lt"/>
              <a:buAutoNum type="arabicPeriod"/>
            </a:pPr>
            <a:r>
              <a:rPr lang="de-CH" sz="1800" kern="100" dirty="0">
                <a:effectLst/>
                <a:latin typeface="Aptos" panose="020B0004020202020204" pitchFamily="34" charset="0"/>
                <a:ea typeface="Aptos" panose="020B0004020202020204" pitchFamily="34" charset="0"/>
                <a:cs typeface="Times New Roman" panose="02020603050405020304" pitchFamily="18" charset="0"/>
              </a:rPr>
              <a:t>Elektronik Schema</a:t>
            </a:r>
          </a:p>
          <a:p>
            <a:pPr marL="342900" lvl="0" indent="-342900">
              <a:lnSpc>
                <a:spcPct val="150000"/>
              </a:lnSpc>
              <a:buFont typeface="+mj-lt"/>
              <a:buAutoNum type="arabicPeriod"/>
            </a:pPr>
            <a:r>
              <a:rPr lang="de-CH" sz="1800" kern="100" dirty="0">
                <a:effectLst/>
                <a:latin typeface="Aptos" panose="020B0004020202020204" pitchFamily="34" charset="0"/>
                <a:ea typeface="Aptos" panose="020B0004020202020204" pitchFamily="34" charset="0"/>
                <a:cs typeface="Times New Roman" panose="02020603050405020304" pitchFamily="18" charset="0"/>
              </a:rPr>
              <a:t>Flussdiagramm</a:t>
            </a:r>
          </a:p>
          <a:p>
            <a:pPr marL="342900" lvl="0" indent="-342900">
              <a:lnSpc>
                <a:spcPct val="150000"/>
              </a:lnSpc>
              <a:buFont typeface="+mj-lt"/>
              <a:buAutoNum type="arabicPeriod"/>
            </a:pPr>
            <a:r>
              <a:rPr lang="de-CH" sz="1800" kern="100" dirty="0">
                <a:effectLst/>
                <a:latin typeface="Aptos" panose="020B0004020202020204" pitchFamily="34" charset="0"/>
                <a:ea typeface="Aptos" panose="020B0004020202020204" pitchFamily="34" charset="0"/>
                <a:cs typeface="Times New Roman" panose="02020603050405020304" pitchFamily="18" charset="0"/>
              </a:rPr>
              <a:t>Code Modularisierung / Regeln / </a:t>
            </a:r>
            <a:r>
              <a:rPr lang="de-CH" sz="1800" kern="100" dirty="0" err="1">
                <a:effectLst/>
                <a:latin typeface="Aptos" panose="020B0004020202020204" pitchFamily="34" charset="0"/>
                <a:ea typeface="Aptos" panose="020B0004020202020204" pitchFamily="34" charset="0"/>
                <a:cs typeface="Times New Roman" panose="02020603050405020304" pitchFamily="18" charset="0"/>
              </a:rPr>
              <a:t>Cleancode</a:t>
            </a:r>
            <a:endParaRPr lang="de-CH"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50000"/>
              </a:lnSpc>
              <a:buFont typeface="+mj-lt"/>
              <a:buAutoNum type="arabicPeriod"/>
            </a:pPr>
            <a:r>
              <a:rPr lang="de-CH" sz="1800" kern="100" dirty="0">
                <a:effectLst/>
                <a:latin typeface="Aptos" panose="020B0004020202020204" pitchFamily="34" charset="0"/>
                <a:ea typeface="Aptos" panose="020B0004020202020204" pitchFamily="34" charset="0"/>
                <a:cs typeface="Times New Roman" panose="02020603050405020304" pitchFamily="18" charset="0"/>
              </a:rPr>
              <a:t>Hardware</a:t>
            </a:r>
          </a:p>
          <a:p>
            <a:pPr marL="342900" lvl="0" indent="-342900">
              <a:lnSpc>
                <a:spcPct val="150000"/>
              </a:lnSpc>
              <a:buFont typeface="+mj-lt"/>
              <a:buAutoNum type="arabicPeriod"/>
            </a:pPr>
            <a:r>
              <a:rPr lang="de-CH" sz="1800" kern="100" dirty="0">
                <a:effectLst/>
                <a:latin typeface="Aptos" panose="020B0004020202020204" pitchFamily="34" charset="0"/>
                <a:ea typeface="Aptos" panose="020B0004020202020204" pitchFamily="34" charset="0"/>
                <a:cs typeface="Times New Roman" panose="02020603050405020304" pitchFamily="18" charset="0"/>
              </a:rPr>
              <a:t>Ergebnisse (Test-Protokoll)</a:t>
            </a:r>
          </a:p>
          <a:p>
            <a:pPr marL="342900" lvl="0" indent="-342900">
              <a:lnSpc>
                <a:spcPct val="150000"/>
              </a:lnSpc>
              <a:buFont typeface="+mj-lt"/>
              <a:buAutoNum type="arabicPeriod"/>
            </a:pPr>
            <a:r>
              <a:rPr lang="de-CH" sz="1800" kern="100" dirty="0">
                <a:effectLst/>
                <a:latin typeface="Aptos" panose="020B0004020202020204" pitchFamily="34" charset="0"/>
                <a:ea typeface="Aptos" panose="020B0004020202020204" pitchFamily="34" charset="0"/>
                <a:cs typeface="Times New Roman" panose="02020603050405020304" pitchFamily="18" charset="0"/>
              </a:rPr>
              <a:t>SOLL- / IST-Abgleich</a:t>
            </a:r>
          </a:p>
          <a:p>
            <a:pPr marL="342900" lvl="0" indent="-342900">
              <a:lnSpc>
                <a:spcPct val="150000"/>
              </a:lnSpc>
              <a:spcAft>
                <a:spcPts val="800"/>
              </a:spcAft>
              <a:buFont typeface="+mj-lt"/>
              <a:buAutoNum type="arabicPeriod"/>
            </a:pPr>
            <a:r>
              <a:rPr lang="de-CH" sz="1800" kern="100" dirty="0">
                <a:effectLst/>
                <a:latin typeface="Aptos" panose="020B0004020202020204" pitchFamily="34" charset="0"/>
                <a:ea typeface="Aptos" panose="020B0004020202020204" pitchFamily="34" charset="0"/>
                <a:cs typeface="Times New Roman" panose="02020603050405020304" pitchFamily="18" charset="0"/>
              </a:rPr>
              <a:t>Quellenverzeichnis</a:t>
            </a:r>
          </a:p>
          <a:p>
            <a:pPr marL="342900" lvl="0" indent="-342900">
              <a:lnSpc>
                <a:spcPct val="150000"/>
              </a:lnSpc>
              <a:spcAft>
                <a:spcPts val="800"/>
              </a:spcAft>
              <a:buFont typeface="+mj-lt"/>
              <a:buAutoNum type="arabicPeriod"/>
            </a:pPr>
            <a:r>
              <a:rPr lang="de-CH" sz="1800" kern="100" dirty="0">
                <a:latin typeface="Aptos" panose="020B0004020202020204" pitchFamily="34" charset="0"/>
                <a:cs typeface="Times New Roman" panose="02020603050405020304" pitchFamily="18" charset="0"/>
              </a:rPr>
              <a:t>Video</a:t>
            </a:r>
            <a:endParaRPr lang="de-DE" dirty="0"/>
          </a:p>
        </p:txBody>
      </p:sp>
    </p:spTree>
    <p:extLst>
      <p:ext uri="{BB962C8B-B14F-4D97-AF65-F5344CB8AC3E}">
        <p14:creationId xmlns:p14="http://schemas.microsoft.com/office/powerpoint/2010/main" val="123818022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BFF78B4-60F8-B674-98BF-2EC266610A5B}"/>
              </a:ext>
            </a:extLst>
          </p:cNvPr>
          <p:cNvSpPr>
            <a:spLocks noGrp="1"/>
          </p:cNvSpPr>
          <p:nvPr>
            <p:ph type="title"/>
          </p:nvPr>
        </p:nvSpPr>
        <p:spPr/>
        <p:txBody>
          <a:bodyPr/>
          <a:lstStyle/>
          <a:p>
            <a:r>
              <a:rPr lang="de-DE" dirty="0">
                <a:ln w="0"/>
                <a:solidFill>
                  <a:schemeClr val="accent1"/>
                </a:solidFill>
                <a:effectLst>
                  <a:outerShdw blurRad="38100" dist="25400" dir="5400000" algn="ctr" rotWithShape="0">
                    <a:srgbClr val="6E747A">
                      <a:alpha val="43000"/>
                    </a:srgbClr>
                  </a:outerShdw>
                </a:effectLst>
              </a:rPr>
              <a:t>1. Einleitung</a:t>
            </a:r>
          </a:p>
        </p:txBody>
      </p:sp>
      <p:sp>
        <p:nvSpPr>
          <p:cNvPr id="3" name="Inhaltsplatzhalter 2">
            <a:extLst>
              <a:ext uri="{FF2B5EF4-FFF2-40B4-BE49-F238E27FC236}">
                <a16:creationId xmlns:a16="http://schemas.microsoft.com/office/drawing/2014/main" id="{F54C2D6F-3F95-1DA9-BA21-6F66A11DF466}"/>
              </a:ext>
            </a:extLst>
          </p:cNvPr>
          <p:cNvSpPr>
            <a:spLocks noGrp="1"/>
          </p:cNvSpPr>
          <p:nvPr>
            <p:ph idx="1"/>
          </p:nvPr>
        </p:nvSpPr>
        <p:spPr/>
        <p:txBody>
          <a:bodyPr/>
          <a:lstStyle/>
          <a:p>
            <a:pPr marL="0" indent="0">
              <a:lnSpc>
                <a:spcPct val="150000"/>
              </a:lnSpc>
              <a:buNone/>
            </a:pPr>
            <a:r>
              <a:rPr lang="de-CH" sz="1800" kern="100" dirty="0">
                <a:effectLst/>
                <a:latin typeface="Aptos" panose="020B0004020202020204" pitchFamily="34" charset="0"/>
                <a:ea typeface="Aptos" panose="020B0004020202020204" pitchFamily="34" charset="0"/>
                <a:cs typeface="Times New Roman" panose="02020603050405020304" pitchFamily="18" charset="0"/>
              </a:rPr>
              <a:t>Im Rahmen des Mikroprozessor-Fachs an der TEKO ZH sind die Studierenden im fünften Semester dazu verpflichtet, eine Projektarbeit zu verfassen. Diese kann entweder allein oder in Zweiergruppen durchgeführt werden. Die nachfolgende Beschreibung und Struktur des Dokuments erläutert die Vorgehensweise. Abschließend wird das Projekt in einer Präsentation vorgestellt und demonstriert. Mein Ziel war es, ein praxisrelevantes Projekt zu entwickeln, das in der realen Anwendung finden kann.</a:t>
            </a:r>
          </a:p>
          <a:p>
            <a:pPr marL="0" indent="0">
              <a:buNone/>
            </a:pPr>
            <a:endParaRPr lang="de-DE" dirty="0"/>
          </a:p>
        </p:txBody>
      </p:sp>
    </p:spTree>
    <p:extLst>
      <p:ext uri="{BB962C8B-B14F-4D97-AF65-F5344CB8AC3E}">
        <p14:creationId xmlns:p14="http://schemas.microsoft.com/office/powerpoint/2010/main" val="196183554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B2C255B-1D48-96B6-81BA-A77CB99F365B}"/>
              </a:ext>
            </a:extLst>
          </p:cNvPr>
          <p:cNvSpPr>
            <a:spLocks noGrp="1"/>
          </p:cNvSpPr>
          <p:nvPr>
            <p:ph type="title"/>
          </p:nvPr>
        </p:nvSpPr>
        <p:spPr/>
        <p:txBody>
          <a:bodyPr/>
          <a:lstStyle/>
          <a:p>
            <a:r>
              <a:rPr lang="de-DE" dirty="0">
                <a:ln w="0"/>
                <a:solidFill>
                  <a:schemeClr val="accent1"/>
                </a:solidFill>
                <a:effectLst>
                  <a:outerShdw blurRad="38100" dist="25400" dir="5400000" algn="ctr" rotWithShape="0">
                    <a:srgbClr val="6E747A">
                      <a:alpha val="43000"/>
                    </a:srgbClr>
                  </a:outerShdw>
                </a:effectLst>
              </a:rPr>
              <a:t>2. Terminplan</a:t>
            </a:r>
          </a:p>
        </p:txBody>
      </p:sp>
      <p:pic>
        <p:nvPicPr>
          <p:cNvPr id="4" name="Inhaltsplatzhalter 3">
            <a:extLst>
              <a:ext uri="{FF2B5EF4-FFF2-40B4-BE49-F238E27FC236}">
                <a16:creationId xmlns:a16="http://schemas.microsoft.com/office/drawing/2014/main" id="{21EA0864-515E-E02D-2976-083030B16B80}"/>
              </a:ext>
            </a:extLst>
          </p:cNvPr>
          <p:cNvPicPr>
            <a:picLocks noGrp="1" noChangeAspect="1"/>
          </p:cNvPicPr>
          <p:nvPr>
            <p:ph idx="1"/>
          </p:nvPr>
        </p:nvPicPr>
        <p:blipFill>
          <a:blip r:embed="rId2"/>
          <a:stretch>
            <a:fillRect/>
          </a:stretch>
        </p:blipFill>
        <p:spPr>
          <a:xfrm>
            <a:off x="179944" y="1663700"/>
            <a:ext cx="11832111" cy="4843462"/>
          </a:xfrm>
          <a:prstGeom prst="rect">
            <a:avLst/>
          </a:prstGeom>
        </p:spPr>
      </p:pic>
    </p:spTree>
    <p:extLst>
      <p:ext uri="{BB962C8B-B14F-4D97-AF65-F5344CB8AC3E}">
        <p14:creationId xmlns:p14="http://schemas.microsoft.com/office/powerpoint/2010/main" val="321973217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9E91F25-69DA-7526-AD3C-2C9EB421677A}"/>
              </a:ext>
            </a:extLst>
          </p:cNvPr>
          <p:cNvSpPr>
            <a:spLocks noGrp="1"/>
          </p:cNvSpPr>
          <p:nvPr>
            <p:ph type="title"/>
          </p:nvPr>
        </p:nvSpPr>
        <p:spPr/>
        <p:txBody>
          <a:bodyPr/>
          <a:lstStyle/>
          <a:p>
            <a:r>
              <a:rPr lang="de-DE" dirty="0">
                <a:ln w="0"/>
                <a:solidFill>
                  <a:schemeClr val="accent1"/>
                </a:solidFill>
                <a:effectLst>
                  <a:outerShdw blurRad="38100" dist="25400" dir="5400000" algn="ctr" rotWithShape="0">
                    <a:srgbClr val="6E747A">
                      <a:alpha val="43000"/>
                    </a:srgbClr>
                  </a:outerShdw>
                </a:effectLst>
              </a:rPr>
              <a:t>3. Pflichtheft Aufgabenstellung</a:t>
            </a:r>
          </a:p>
        </p:txBody>
      </p:sp>
      <p:sp>
        <p:nvSpPr>
          <p:cNvPr id="3" name="Inhaltsplatzhalter 2">
            <a:extLst>
              <a:ext uri="{FF2B5EF4-FFF2-40B4-BE49-F238E27FC236}">
                <a16:creationId xmlns:a16="http://schemas.microsoft.com/office/drawing/2014/main" id="{86E0CB2F-0EB8-D7C3-D5FF-ACBEC84E95B1}"/>
              </a:ext>
            </a:extLst>
          </p:cNvPr>
          <p:cNvSpPr>
            <a:spLocks noGrp="1"/>
          </p:cNvSpPr>
          <p:nvPr>
            <p:ph idx="1"/>
          </p:nvPr>
        </p:nvSpPr>
        <p:spPr/>
        <p:txBody>
          <a:bodyPr/>
          <a:lstStyle/>
          <a:p>
            <a:pPr marL="0" indent="0">
              <a:lnSpc>
                <a:spcPct val="150000"/>
              </a:lnSpc>
              <a:buNone/>
            </a:pPr>
            <a:r>
              <a:rPr lang="de-CH" sz="1800" kern="100" dirty="0">
                <a:effectLst/>
                <a:latin typeface="Aptos" panose="020B0004020202020204" pitchFamily="34" charset="0"/>
                <a:ea typeface="Aptos" panose="020B0004020202020204" pitchFamily="34" charset="0"/>
                <a:cs typeface="Times New Roman" panose="02020603050405020304" pitchFamily="18" charset="0"/>
              </a:rPr>
              <a:t>Ich möchte einen XY-</a:t>
            </a:r>
            <a:r>
              <a:rPr lang="de-CH" sz="1800" kern="100" dirty="0" err="1">
                <a:effectLst/>
                <a:latin typeface="Aptos" panose="020B0004020202020204" pitchFamily="34" charset="0"/>
                <a:ea typeface="Aptos" panose="020B0004020202020204" pitchFamily="34" charset="0"/>
                <a:cs typeface="Times New Roman" panose="02020603050405020304" pitchFamily="18" charset="0"/>
              </a:rPr>
              <a:t>Vertical</a:t>
            </a:r>
            <a:r>
              <a:rPr lang="de-CH" sz="1800" kern="100" dirty="0">
                <a:effectLst/>
                <a:latin typeface="Aptos" panose="020B0004020202020204" pitchFamily="34" charset="0"/>
                <a:ea typeface="Aptos" panose="020B0004020202020204" pitchFamily="34" charset="0"/>
                <a:cs typeface="Times New Roman" panose="02020603050405020304" pitchFamily="18" charset="0"/>
              </a:rPr>
              <a:t> Plotter bauen, der Bilder genau zeichnet und direkt vom PC gesteuert wird. Dafür brauche ich eine gute Verbindung zum PC, passende Motoren und </a:t>
            </a:r>
            <a:r>
              <a:rPr lang="de-CH" sz="1800" kern="100" dirty="0">
                <a:latin typeface="Aptos" panose="020B0004020202020204" pitchFamily="34" charset="0"/>
                <a:ea typeface="Aptos" panose="020B0004020202020204" pitchFamily="34" charset="0"/>
                <a:cs typeface="Times New Roman" panose="02020603050405020304" pitchFamily="18" charset="0"/>
              </a:rPr>
              <a:t>eine</a:t>
            </a:r>
            <a:r>
              <a:rPr lang="de-CH" sz="1800" kern="100" dirty="0">
                <a:effectLst/>
                <a:latin typeface="Aptos" panose="020B0004020202020204" pitchFamily="34" charset="0"/>
                <a:ea typeface="Aptos" panose="020B0004020202020204" pitchFamily="34" charset="0"/>
                <a:cs typeface="Times New Roman" panose="02020603050405020304" pitchFamily="18" charset="0"/>
              </a:rPr>
              <a:t> einfach zu bedienende Software. Ich werde Fehlerprüfungen einbauen, gründliche Tests machen und alles detailliert dokumentieren. Bei der Vorstellung zeige ich dann live, wie der XY-Plotter mit PC-Steuerung funktioniert.</a:t>
            </a:r>
          </a:p>
          <a:p>
            <a:pPr marL="0" indent="0">
              <a:buNone/>
            </a:pPr>
            <a:endParaRPr lang="de-DE" dirty="0"/>
          </a:p>
        </p:txBody>
      </p:sp>
    </p:spTree>
    <p:extLst>
      <p:ext uri="{BB962C8B-B14F-4D97-AF65-F5344CB8AC3E}">
        <p14:creationId xmlns:p14="http://schemas.microsoft.com/office/powerpoint/2010/main" val="116852683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7B7852C-4673-5F0A-53D6-093CD2212D35}"/>
              </a:ext>
            </a:extLst>
          </p:cNvPr>
          <p:cNvSpPr>
            <a:spLocks noGrp="1"/>
          </p:cNvSpPr>
          <p:nvPr>
            <p:ph type="title"/>
          </p:nvPr>
        </p:nvSpPr>
        <p:spPr/>
        <p:txBody>
          <a:bodyPr/>
          <a:lstStyle/>
          <a:p>
            <a:r>
              <a:rPr lang="de-DE" dirty="0">
                <a:ln w="0"/>
                <a:solidFill>
                  <a:schemeClr val="accent1"/>
                </a:solidFill>
                <a:effectLst>
                  <a:outerShdw blurRad="38100" dist="25400" dir="5400000" algn="ctr" rotWithShape="0">
                    <a:srgbClr val="6E747A">
                      <a:alpha val="43000"/>
                    </a:srgbClr>
                  </a:outerShdw>
                </a:effectLst>
              </a:rPr>
              <a:t>4. Elektronik Schema</a:t>
            </a:r>
          </a:p>
        </p:txBody>
      </p:sp>
      <p:pic>
        <p:nvPicPr>
          <p:cNvPr id="4" name="Inhaltsplatzhalter 3">
            <a:extLst>
              <a:ext uri="{FF2B5EF4-FFF2-40B4-BE49-F238E27FC236}">
                <a16:creationId xmlns:a16="http://schemas.microsoft.com/office/drawing/2014/main" id="{C2EE3A6B-DAC6-8ED2-DD7B-057DC2524818}"/>
              </a:ext>
            </a:extLst>
          </p:cNvPr>
          <p:cNvPicPr>
            <a:picLocks noGrp="1" noChangeAspect="1"/>
          </p:cNvPicPr>
          <p:nvPr>
            <p:ph idx="1"/>
          </p:nvPr>
        </p:nvPicPr>
        <p:blipFill>
          <a:blip r:embed="rId2"/>
          <a:stretch>
            <a:fillRect/>
          </a:stretch>
        </p:blipFill>
        <p:spPr>
          <a:xfrm>
            <a:off x="1779358" y="1504950"/>
            <a:ext cx="7979003" cy="5189596"/>
          </a:xfrm>
          <a:prstGeom prst="rect">
            <a:avLst/>
          </a:prstGeom>
        </p:spPr>
      </p:pic>
      <p:cxnSp>
        <p:nvCxnSpPr>
          <p:cNvPr id="6" name="Gerade Verbindung 5">
            <a:extLst>
              <a:ext uri="{FF2B5EF4-FFF2-40B4-BE49-F238E27FC236}">
                <a16:creationId xmlns:a16="http://schemas.microsoft.com/office/drawing/2014/main" id="{B437F208-A650-2FEF-7D5F-37F46917E850}"/>
              </a:ext>
            </a:extLst>
          </p:cNvPr>
          <p:cNvCxnSpPr/>
          <p:nvPr/>
        </p:nvCxnSpPr>
        <p:spPr>
          <a:xfrm flipH="1">
            <a:off x="6472238" y="3429000"/>
            <a:ext cx="1214437" cy="185738"/>
          </a:xfrm>
          <a:prstGeom prst="line">
            <a:avLst/>
          </a:prstGeom>
          <a:ln>
            <a:solidFill>
              <a:srgbClr val="FF0000"/>
            </a:solidFill>
          </a:ln>
        </p:spPr>
        <p:style>
          <a:lnRef idx="3">
            <a:schemeClr val="accent2"/>
          </a:lnRef>
          <a:fillRef idx="0">
            <a:schemeClr val="accent2"/>
          </a:fillRef>
          <a:effectRef idx="2">
            <a:schemeClr val="accent2"/>
          </a:effectRef>
          <a:fontRef idx="minor">
            <a:schemeClr val="tx1"/>
          </a:fontRef>
        </p:style>
      </p:cxnSp>
      <p:cxnSp>
        <p:nvCxnSpPr>
          <p:cNvPr id="8" name="Gerade Verbindung 7">
            <a:extLst>
              <a:ext uri="{FF2B5EF4-FFF2-40B4-BE49-F238E27FC236}">
                <a16:creationId xmlns:a16="http://schemas.microsoft.com/office/drawing/2014/main" id="{7E3F0B26-6FB6-A80F-FFAD-664C2FA530ED}"/>
              </a:ext>
            </a:extLst>
          </p:cNvPr>
          <p:cNvCxnSpPr/>
          <p:nvPr/>
        </p:nvCxnSpPr>
        <p:spPr>
          <a:xfrm>
            <a:off x="3729038" y="3614738"/>
            <a:ext cx="1200150" cy="157162"/>
          </a:xfrm>
          <a:prstGeom prst="line">
            <a:avLst/>
          </a:prstGeom>
          <a:ln>
            <a:solidFill>
              <a:srgbClr val="FF0000"/>
            </a:solidFill>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11167161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76A95E4-FCA7-4ABE-DC7D-B6067920CA70}"/>
              </a:ext>
            </a:extLst>
          </p:cNvPr>
          <p:cNvSpPr>
            <a:spLocks noGrp="1"/>
          </p:cNvSpPr>
          <p:nvPr>
            <p:ph type="title"/>
          </p:nvPr>
        </p:nvSpPr>
        <p:spPr/>
        <p:txBody>
          <a:bodyPr/>
          <a:lstStyle/>
          <a:p>
            <a:r>
              <a:rPr lang="de-DE" dirty="0">
                <a:ln w="0"/>
                <a:solidFill>
                  <a:schemeClr val="accent1"/>
                </a:solidFill>
                <a:effectLst>
                  <a:outerShdw blurRad="38100" dist="25400" dir="5400000" algn="ctr" rotWithShape="0">
                    <a:srgbClr val="6E747A">
                      <a:alpha val="43000"/>
                    </a:srgbClr>
                  </a:outerShdw>
                </a:effectLst>
              </a:rPr>
              <a:t>5. Flussdiagramm</a:t>
            </a:r>
          </a:p>
        </p:txBody>
      </p:sp>
      <p:pic>
        <p:nvPicPr>
          <p:cNvPr id="8" name="Grafik 7">
            <a:extLst>
              <a:ext uri="{FF2B5EF4-FFF2-40B4-BE49-F238E27FC236}">
                <a16:creationId xmlns:a16="http://schemas.microsoft.com/office/drawing/2014/main" id="{4C0DFE8F-436D-07ED-3E12-754205B04913}"/>
              </a:ext>
            </a:extLst>
          </p:cNvPr>
          <p:cNvPicPr>
            <a:picLocks noChangeAspect="1"/>
          </p:cNvPicPr>
          <p:nvPr/>
        </p:nvPicPr>
        <p:blipFill>
          <a:blip r:embed="rId2"/>
          <a:stretch>
            <a:fillRect/>
          </a:stretch>
        </p:blipFill>
        <p:spPr>
          <a:xfrm>
            <a:off x="4912457" y="1027905"/>
            <a:ext cx="3305420" cy="2581125"/>
          </a:xfrm>
          <a:prstGeom prst="rect">
            <a:avLst/>
          </a:prstGeom>
        </p:spPr>
      </p:pic>
      <p:pic>
        <p:nvPicPr>
          <p:cNvPr id="9" name="Grafik 8">
            <a:extLst>
              <a:ext uri="{FF2B5EF4-FFF2-40B4-BE49-F238E27FC236}">
                <a16:creationId xmlns:a16="http://schemas.microsoft.com/office/drawing/2014/main" id="{308C55F7-088C-DFC5-FB9F-92E51C92CDB4}"/>
              </a:ext>
            </a:extLst>
          </p:cNvPr>
          <p:cNvPicPr>
            <a:picLocks noChangeAspect="1"/>
          </p:cNvPicPr>
          <p:nvPr/>
        </p:nvPicPr>
        <p:blipFill>
          <a:blip r:embed="rId3"/>
          <a:stretch>
            <a:fillRect/>
          </a:stretch>
        </p:blipFill>
        <p:spPr>
          <a:xfrm>
            <a:off x="4670668" y="3609030"/>
            <a:ext cx="3992685" cy="3054007"/>
          </a:xfrm>
          <a:prstGeom prst="rect">
            <a:avLst/>
          </a:prstGeom>
        </p:spPr>
      </p:pic>
    </p:spTree>
    <p:extLst>
      <p:ext uri="{BB962C8B-B14F-4D97-AF65-F5344CB8AC3E}">
        <p14:creationId xmlns:p14="http://schemas.microsoft.com/office/powerpoint/2010/main" val="208010159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3A6FEA-88E0-FD43-1CE5-54976BA1B2D6}"/>
              </a:ext>
            </a:extLst>
          </p:cNvPr>
          <p:cNvSpPr>
            <a:spLocks noGrp="1"/>
          </p:cNvSpPr>
          <p:nvPr>
            <p:ph type="title"/>
          </p:nvPr>
        </p:nvSpPr>
        <p:spPr/>
        <p:txBody>
          <a:bodyPr/>
          <a:lstStyle/>
          <a:p>
            <a:r>
              <a:rPr lang="de-DE" dirty="0">
                <a:ln w="0"/>
                <a:solidFill>
                  <a:schemeClr val="accent1"/>
                </a:solidFill>
                <a:effectLst>
                  <a:outerShdw blurRad="38100" dist="25400" dir="5400000" algn="ctr" rotWithShape="0">
                    <a:srgbClr val="6E747A">
                      <a:alpha val="43000"/>
                    </a:srgbClr>
                  </a:outerShdw>
                </a:effectLst>
              </a:rPr>
              <a:t>6. Code Modularisierung / Regeln / </a:t>
            </a:r>
            <a:r>
              <a:rPr lang="de-DE" dirty="0" err="1">
                <a:ln w="0"/>
                <a:solidFill>
                  <a:schemeClr val="accent1"/>
                </a:solidFill>
                <a:effectLst>
                  <a:outerShdw blurRad="38100" dist="25400" dir="5400000" algn="ctr" rotWithShape="0">
                    <a:srgbClr val="6E747A">
                      <a:alpha val="43000"/>
                    </a:srgbClr>
                  </a:outerShdw>
                </a:effectLst>
              </a:rPr>
              <a:t>Cleancode</a:t>
            </a:r>
            <a:endParaRPr lang="de-DE" dirty="0">
              <a:ln w="0"/>
              <a:solidFill>
                <a:schemeClr val="accent1"/>
              </a:solidFill>
              <a:effectLst>
                <a:outerShdw blurRad="38100" dist="25400" dir="5400000" algn="ctr" rotWithShape="0">
                  <a:srgbClr val="6E747A">
                    <a:alpha val="43000"/>
                  </a:srgbClr>
                </a:outerShdw>
              </a:effectLst>
            </a:endParaRPr>
          </a:p>
        </p:txBody>
      </p:sp>
      <p:sp>
        <p:nvSpPr>
          <p:cNvPr id="3" name="Inhaltsplatzhalter 2">
            <a:extLst>
              <a:ext uri="{FF2B5EF4-FFF2-40B4-BE49-F238E27FC236}">
                <a16:creationId xmlns:a16="http://schemas.microsoft.com/office/drawing/2014/main" id="{7E81906D-20F1-4D9B-243C-C2913328702B}"/>
              </a:ext>
            </a:extLst>
          </p:cNvPr>
          <p:cNvSpPr>
            <a:spLocks noGrp="1"/>
          </p:cNvSpPr>
          <p:nvPr>
            <p:ph idx="1"/>
          </p:nvPr>
        </p:nvSpPr>
        <p:spPr/>
        <p:txBody>
          <a:bodyPr>
            <a:normAutofit fontScale="92500" lnSpcReduction="20000"/>
          </a:bodyPr>
          <a:lstStyle/>
          <a:p>
            <a:pPr indent="0">
              <a:lnSpc>
                <a:spcPct val="115000"/>
              </a:lnSpc>
              <a:spcAft>
                <a:spcPts val="800"/>
              </a:spcAft>
              <a:buNone/>
            </a:pPr>
            <a:r>
              <a:rPr lang="de-CH" sz="1800" b="1" kern="100" dirty="0">
                <a:effectLst/>
                <a:latin typeface="Aptos" panose="020B0004020202020204" pitchFamily="34" charset="0"/>
                <a:ea typeface="Aptos" panose="020B0004020202020204" pitchFamily="34" charset="0"/>
                <a:cs typeface="Times New Roman" panose="02020603050405020304" pitchFamily="18" charset="0"/>
              </a:rPr>
              <a:t>Polargrafcontroller-Code</a:t>
            </a:r>
          </a:p>
          <a:p>
            <a:pPr>
              <a:lnSpc>
                <a:spcPct val="115000"/>
              </a:lnSpc>
              <a:spcAft>
                <a:spcPts val="800"/>
              </a:spcAft>
            </a:pPr>
            <a:r>
              <a:rPr lang="de-CH" sz="1800" kern="100" dirty="0">
                <a:effectLst/>
                <a:latin typeface="Aptos" panose="020B0004020202020204" pitchFamily="34" charset="0"/>
                <a:ea typeface="Aptos" panose="020B0004020202020204" pitchFamily="34" charset="0"/>
                <a:cs typeface="Times New Roman" panose="02020603050405020304" pitchFamily="18" charset="0"/>
              </a:rPr>
              <a:t>Der gegebene Code ist eine Arduino-Skizze, die verschiedene Definitionen, Konstanten und Variablen enthält. Es werden Bibliotheken wie </a:t>
            </a:r>
            <a:r>
              <a:rPr lang="de-CH" sz="1800" kern="100" dirty="0" err="1">
                <a:effectLst/>
                <a:latin typeface="Aptos" panose="020B0004020202020204" pitchFamily="34" charset="0"/>
                <a:ea typeface="Aptos" panose="020B0004020202020204" pitchFamily="34" charset="0"/>
                <a:cs typeface="Times New Roman" panose="02020603050405020304" pitchFamily="18" charset="0"/>
              </a:rPr>
              <a:t>AFMotor</a:t>
            </a:r>
            <a:r>
              <a:rPr lang="de-CH" sz="1800" kern="100" dirty="0">
                <a:effectLst/>
                <a:latin typeface="Aptos" panose="020B0004020202020204" pitchFamily="34" charset="0"/>
                <a:ea typeface="Aptos" panose="020B0004020202020204" pitchFamily="34" charset="0"/>
                <a:cs typeface="Times New Roman" panose="02020603050405020304" pitchFamily="18" charset="0"/>
              </a:rPr>
              <a:t>, </a:t>
            </a:r>
            <a:r>
              <a:rPr lang="de-CH" sz="1800" kern="100" dirty="0" err="1">
                <a:effectLst/>
                <a:latin typeface="Aptos" panose="020B0004020202020204" pitchFamily="34" charset="0"/>
                <a:ea typeface="Aptos" panose="020B0004020202020204" pitchFamily="34" charset="0"/>
                <a:cs typeface="Times New Roman" panose="02020603050405020304" pitchFamily="18" charset="0"/>
              </a:rPr>
              <a:t>AccelStepper</a:t>
            </a:r>
            <a:r>
              <a:rPr lang="de-CH" sz="1800" kern="100" dirty="0">
                <a:effectLst/>
                <a:latin typeface="Aptos" panose="020B0004020202020204" pitchFamily="34" charset="0"/>
                <a:ea typeface="Aptos" panose="020B0004020202020204" pitchFamily="34" charset="0"/>
                <a:cs typeface="Times New Roman" panose="02020603050405020304" pitchFamily="18" charset="0"/>
              </a:rPr>
              <a:t>, </a:t>
            </a:r>
            <a:r>
              <a:rPr lang="de-CH" sz="1800" kern="100" dirty="0" err="1">
                <a:effectLst/>
                <a:latin typeface="Aptos" panose="020B0004020202020204" pitchFamily="34" charset="0"/>
                <a:ea typeface="Aptos" panose="020B0004020202020204" pitchFamily="34" charset="0"/>
                <a:cs typeface="Times New Roman" panose="02020603050405020304" pitchFamily="18" charset="0"/>
              </a:rPr>
              <a:t>Servo</a:t>
            </a:r>
            <a:r>
              <a:rPr lang="de-CH" sz="1800" kern="100" dirty="0">
                <a:effectLst/>
                <a:latin typeface="Aptos" panose="020B0004020202020204" pitchFamily="34" charset="0"/>
                <a:ea typeface="Aptos" panose="020B0004020202020204" pitchFamily="34" charset="0"/>
                <a:cs typeface="Times New Roman" panose="02020603050405020304" pitchFamily="18" charset="0"/>
              </a:rPr>
              <a:t> und EEPROM verwendet. Der Code enthält auch Funktionen für die Konfiguration des Motors, das Laden von Maschinenspezifikationen aus dem EEPROM und die Kommunikation über die serielle Schnittstelle.</a:t>
            </a:r>
          </a:p>
          <a:p>
            <a:pPr marL="0" indent="0">
              <a:lnSpc>
                <a:spcPct val="120000"/>
              </a:lnSpc>
              <a:spcBef>
                <a:spcPts val="400"/>
              </a:spcBef>
              <a:spcAft>
                <a:spcPts val="200"/>
              </a:spcAft>
              <a:buNone/>
            </a:pPr>
            <a:endParaRPr lang="de-CH" sz="1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pPr>
            <a:r>
              <a:rPr lang="de-CH" sz="1800" kern="100" dirty="0">
                <a:effectLst/>
                <a:latin typeface="Aptos" panose="020B0004020202020204" pitchFamily="34" charset="0"/>
                <a:ea typeface="Aptos" panose="020B0004020202020204" pitchFamily="34" charset="0"/>
                <a:cs typeface="Times New Roman" panose="02020603050405020304" pitchFamily="18" charset="0"/>
              </a:rPr>
              <a:t>Es gibt auch verschiedene Befehle, die über die serielle Schnittstelle empfangen und ausgeführt werden können, wie das Ändern der Länge, die Steuerung des Stifts (</a:t>
            </a:r>
            <a:r>
              <a:rPr lang="de-CH" sz="1800" kern="100" dirty="0" err="1">
                <a:effectLst/>
                <a:latin typeface="Aptos" panose="020B0004020202020204" pitchFamily="34" charset="0"/>
                <a:ea typeface="Aptos" panose="020B0004020202020204" pitchFamily="34" charset="0"/>
                <a:cs typeface="Times New Roman" panose="02020603050405020304" pitchFamily="18" charset="0"/>
              </a:rPr>
              <a:t>Penlift</a:t>
            </a:r>
            <a:r>
              <a:rPr lang="de-CH" sz="1800" kern="100" dirty="0">
                <a:effectLst/>
                <a:latin typeface="Aptos" panose="020B0004020202020204" pitchFamily="34" charset="0"/>
                <a:ea typeface="Aptos" panose="020B0004020202020204" pitchFamily="34" charset="0"/>
                <a:cs typeface="Times New Roman" panose="02020603050405020304" pitchFamily="18" charset="0"/>
              </a:rPr>
              <a:t>), das Zeichnen von Pixeln und Vektoren, das Setzen der Maschinengröße und das Zurücksetzen des EEPROMs.</a:t>
            </a:r>
          </a:p>
          <a:p>
            <a:pPr marL="0" indent="0">
              <a:lnSpc>
                <a:spcPct val="115000"/>
              </a:lnSpc>
              <a:spcAft>
                <a:spcPts val="200"/>
              </a:spcAft>
              <a:buNone/>
            </a:pPr>
            <a:endParaRPr lang="de-CH" sz="1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pPr>
            <a:r>
              <a:rPr lang="de-CH" sz="1800" kern="100" dirty="0">
                <a:effectLst/>
                <a:latin typeface="Aptos" panose="020B0004020202020204" pitchFamily="34" charset="0"/>
                <a:ea typeface="Aptos" panose="020B0004020202020204" pitchFamily="34" charset="0"/>
                <a:cs typeface="Times New Roman" panose="02020603050405020304" pitchFamily="18" charset="0"/>
              </a:rPr>
              <a:t>Es gibt auch spezifische Teile des Codes, die nur für den Arduino </a:t>
            </a:r>
            <a:r>
              <a:rPr lang="de-CH" sz="1800" kern="100" dirty="0" err="1">
                <a:effectLst/>
                <a:latin typeface="Aptos" panose="020B0004020202020204" pitchFamily="34" charset="0"/>
                <a:ea typeface="Aptos" panose="020B0004020202020204" pitchFamily="34" charset="0"/>
                <a:cs typeface="Times New Roman" panose="02020603050405020304" pitchFamily="18" charset="0"/>
              </a:rPr>
              <a:t>Mega</a:t>
            </a:r>
            <a:r>
              <a:rPr lang="de-CH" sz="1800" kern="100" dirty="0">
                <a:effectLst/>
                <a:latin typeface="Aptos" panose="020B0004020202020204" pitchFamily="34" charset="0"/>
                <a:ea typeface="Aptos" panose="020B0004020202020204" pitchFamily="34" charset="0"/>
                <a:cs typeface="Times New Roman" panose="02020603050405020304" pitchFamily="18" charset="0"/>
              </a:rPr>
              <a:t> relevant sind, wie das Testen der Stiftbreite, das Zeichnen von Kreisen und das Lesen von Bitmap-Dateien von einer SD-Karte.</a:t>
            </a:r>
          </a:p>
          <a:p>
            <a:pPr marL="0" indent="0">
              <a:buNone/>
            </a:pPr>
            <a:endParaRPr lang="de-DE" dirty="0"/>
          </a:p>
        </p:txBody>
      </p:sp>
    </p:spTree>
    <p:extLst>
      <p:ext uri="{BB962C8B-B14F-4D97-AF65-F5344CB8AC3E}">
        <p14:creationId xmlns:p14="http://schemas.microsoft.com/office/powerpoint/2010/main" val="48334622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9814132-F636-AAFB-4AE2-9E156664CAEA}"/>
              </a:ext>
            </a:extLst>
          </p:cNvPr>
          <p:cNvSpPr>
            <a:spLocks noGrp="1"/>
          </p:cNvSpPr>
          <p:nvPr>
            <p:ph type="title"/>
          </p:nvPr>
        </p:nvSpPr>
        <p:spPr/>
        <p:txBody>
          <a:bodyPr/>
          <a:lstStyle/>
          <a:p>
            <a:r>
              <a:rPr lang="de-DE" dirty="0">
                <a:ln w="0"/>
                <a:solidFill>
                  <a:schemeClr val="accent1"/>
                </a:solidFill>
                <a:effectLst>
                  <a:outerShdw blurRad="38100" dist="25400" dir="5400000" algn="ctr" rotWithShape="0">
                    <a:srgbClr val="6E747A">
                      <a:alpha val="43000"/>
                    </a:srgbClr>
                  </a:outerShdw>
                </a:effectLst>
              </a:rPr>
              <a:t>7. Hardware</a:t>
            </a:r>
          </a:p>
        </p:txBody>
      </p:sp>
      <p:pic>
        <p:nvPicPr>
          <p:cNvPr id="10" name="Inhaltsplatzhalter 9">
            <a:extLst>
              <a:ext uri="{FF2B5EF4-FFF2-40B4-BE49-F238E27FC236}">
                <a16:creationId xmlns:a16="http://schemas.microsoft.com/office/drawing/2014/main" id="{CD7058FB-53EC-4E0F-DDD1-BCE4646A1414}"/>
              </a:ext>
            </a:extLst>
          </p:cNvPr>
          <p:cNvPicPr>
            <a:picLocks noGrp="1" noChangeAspect="1"/>
          </p:cNvPicPr>
          <p:nvPr>
            <p:ph idx="1"/>
          </p:nvPr>
        </p:nvPicPr>
        <p:blipFill rotWithShape="1">
          <a:blip r:embed="rId2"/>
          <a:srcRect r="2873" b="2021"/>
          <a:stretch/>
        </p:blipFill>
        <p:spPr>
          <a:xfrm>
            <a:off x="4291013" y="1168796"/>
            <a:ext cx="4667250" cy="3674667"/>
          </a:xfrm>
          <a:prstGeom prst="rect">
            <a:avLst/>
          </a:prstGeom>
        </p:spPr>
      </p:pic>
      <p:pic>
        <p:nvPicPr>
          <p:cNvPr id="11" name="Grafik 10">
            <a:extLst>
              <a:ext uri="{FF2B5EF4-FFF2-40B4-BE49-F238E27FC236}">
                <a16:creationId xmlns:a16="http://schemas.microsoft.com/office/drawing/2014/main" id="{4CFDE99C-32E8-5C08-9135-0CC9C4E09BBF}"/>
              </a:ext>
            </a:extLst>
          </p:cNvPr>
          <p:cNvPicPr>
            <a:picLocks noChangeAspect="1"/>
          </p:cNvPicPr>
          <p:nvPr/>
        </p:nvPicPr>
        <p:blipFill rotWithShape="1">
          <a:blip r:embed="rId3"/>
          <a:srcRect t="-1184" r="2873"/>
          <a:stretch/>
        </p:blipFill>
        <p:spPr>
          <a:xfrm>
            <a:off x="4291013" y="4811177"/>
            <a:ext cx="4667250" cy="1671913"/>
          </a:xfrm>
          <a:prstGeom prst="rect">
            <a:avLst/>
          </a:prstGeom>
        </p:spPr>
      </p:pic>
      <p:cxnSp>
        <p:nvCxnSpPr>
          <p:cNvPr id="13" name="Gerade Verbindung 12">
            <a:extLst>
              <a:ext uri="{FF2B5EF4-FFF2-40B4-BE49-F238E27FC236}">
                <a16:creationId xmlns:a16="http://schemas.microsoft.com/office/drawing/2014/main" id="{AEDCAB9E-6509-CF8F-1946-B66FA8D5B24C}"/>
              </a:ext>
            </a:extLst>
          </p:cNvPr>
          <p:cNvCxnSpPr/>
          <p:nvPr/>
        </p:nvCxnSpPr>
        <p:spPr>
          <a:xfrm>
            <a:off x="8958263" y="1168796"/>
            <a:ext cx="0" cy="5314294"/>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99523585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547</Words>
  <Application>Microsoft Office PowerPoint</Application>
  <PresentationFormat>Breitbild</PresentationFormat>
  <Paragraphs>51</Paragraphs>
  <Slides>13</Slides>
  <Notes>0</Notes>
  <HiddenSlides>0</HiddenSlides>
  <MMClips>1</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13</vt:i4>
      </vt:variant>
    </vt:vector>
  </HeadingPairs>
  <TitlesOfParts>
    <vt:vector size="18" baseType="lpstr">
      <vt:lpstr>Aptos</vt:lpstr>
      <vt:lpstr>Arial</vt:lpstr>
      <vt:lpstr>Calibri</vt:lpstr>
      <vt:lpstr>Calibri Light</vt:lpstr>
      <vt:lpstr>Office</vt:lpstr>
      <vt:lpstr>Projektarbeit - XY-Vertical Plotter</vt:lpstr>
      <vt:lpstr>Inhaltsverzeichnis</vt:lpstr>
      <vt:lpstr>1. Einleitung</vt:lpstr>
      <vt:lpstr>2. Terminplan</vt:lpstr>
      <vt:lpstr>3. Pflichtheft Aufgabenstellung</vt:lpstr>
      <vt:lpstr>4. Elektronik Schema</vt:lpstr>
      <vt:lpstr>5. Flussdiagramm</vt:lpstr>
      <vt:lpstr>6. Code Modularisierung / Regeln / Cleancode</vt:lpstr>
      <vt:lpstr>7. Hardware</vt:lpstr>
      <vt:lpstr>8. Ergebnisse (Test-Protokoll)</vt:lpstr>
      <vt:lpstr>9. SOLL- / IST-Abgleich</vt:lpstr>
      <vt:lpstr>10. Quellenverzeichnis</vt:lpstr>
      <vt:lpstr>11. Video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Projektarbeit - XY-Vertical Plotter</dc:title>
  <dc:creator>Albenisa Xhemaili</dc:creator>
  <cp:lastModifiedBy>Festim Elmazi</cp:lastModifiedBy>
  <cp:revision>29</cp:revision>
  <dcterms:created xsi:type="dcterms:W3CDTF">2024-01-21T19:02:17Z</dcterms:created>
  <dcterms:modified xsi:type="dcterms:W3CDTF">2024-01-21T20:08:11Z</dcterms:modified>
</cp:coreProperties>
</file>

<file path=docProps/thumbnail.jpeg>
</file>